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9"/>
  </p:notesMasterIdLst>
  <p:handoutMasterIdLst>
    <p:handoutMasterId r:id="rId40"/>
  </p:handoutMasterIdLst>
  <p:sldIdLst>
    <p:sldId id="256" r:id="rId6"/>
    <p:sldId id="257" r:id="rId7"/>
    <p:sldId id="314" r:id="rId8"/>
    <p:sldId id="310" r:id="rId9"/>
    <p:sldId id="311" r:id="rId10"/>
    <p:sldId id="312" r:id="rId11"/>
    <p:sldId id="313" r:id="rId12"/>
    <p:sldId id="267" r:id="rId13"/>
    <p:sldId id="268" r:id="rId14"/>
    <p:sldId id="269" r:id="rId15"/>
    <p:sldId id="270" r:id="rId16"/>
    <p:sldId id="315" r:id="rId17"/>
    <p:sldId id="316" r:id="rId18"/>
    <p:sldId id="328" r:id="rId19"/>
    <p:sldId id="317" r:id="rId20"/>
    <p:sldId id="325" r:id="rId21"/>
    <p:sldId id="302" r:id="rId22"/>
    <p:sldId id="306" r:id="rId23"/>
    <p:sldId id="319" r:id="rId24"/>
    <p:sldId id="273" r:id="rId25"/>
    <p:sldId id="322" r:id="rId26"/>
    <p:sldId id="326" r:id="rId27"/>
    <p:sldId id="324" r:id="rId28"/>
    <p:sldId id="329" r:id="rId29"/>
    <p:sldId id="330" r:id="rId30"/>
    <p:sldId id="333" r:id="rId31"/>
    <p:sldId id="334" r:id="rId32"/>
    <p:sldId id="331" r:id="rId33"/>
    <p:sldId id="332" r:id="rId34"/>
    <p:sldId id="327" r:id="rId35"/>
    <p:sldId id="321" r:id="rId36"/>
    <p:sldId id="300" r:id="rId37"/>
    <p:sldId id="301" r:id="rId38"/>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99" autoAdjust="0"/>
    <p:restoredTop sz="82753" autoAdjust="0"/>
  </p:normalViewPr>
  <p:slideViewPr>
    <p:cSldViewPr snapToGrid="0">
      <p:cViewPr varScale="1">
        <p:scale>
          <a:sx n="70" d="100"/>
          <a:sy n="70" d="100"/>
        </p:scale>
        <p:origin x="776" y="184"/>
      </p:cViewPr>
      <p:guideLst>
        <p:guide orient="horz" pos="2880"/>
        <p:guide pos="5120"/>
      </p:guideLst>
    </p:cSldViewPr>
  </p:slideViewPr>
  <p:outlineViewPr>
    <p:cViewPr>
      <p:scale>
        <a:sx n="33" d="100"/>
        <a:sy n="33" d="100"/>
      </p:scale>
      <p:origin x="0" y="-2672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6" d="100"/>
          <a:sy n="86" d="100"/>
        </p:scale>
        <p:origin x="3928" y="2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describes the desired state of an element of your infrastructure and the steps needed to bring that item to the desired state.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2658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Okay,</a:t>
            </a:r>
            <a:r>
              <a:rPr lang="en-US" baseline="0" dirty="0" smtClean="0"/>
              <a:t> so let’s build a recipe.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5232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96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seen a few examples of resources let's get to work installing that package. Using your editor of choice open up a file named '</a:t>
            </a:r>
            <a:r>
              <a:rPr lang="en-US" baseline="0" dirty="0" err="1" smtClean="0"/>
              <a:t>moo.rb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8650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162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it is</a:t>
            </a:r>
            <a:r>
              <a:rPr lang="en-US" baseline="0" dirty="0" smtClean="0"/>
              <a:t> the same as we did before with chef-client.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7234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1748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436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`chef-client`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75511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2176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4284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4790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`chef-client`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2468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487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8514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describes the desired state of an element of your infrastructure and the steps needed to bring that item to the desired state.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3709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27227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Tx/>
              <a:buNone/>
              <a:tabLst/>
              <a:defRPr/>
            </a:pPr>
            <a:r>
              <a:rPr lang="en-US" dirty="0" smtClean="0"/>
              <a:t>Let's finish this Resources module with a discussion.</a:t>
            </a:r>
            <a:r>
              <a:rPr lang="en-US" baseline="0" dirty="0" smtClean="0"/>
              <a:t> </a:t>
            </a:r>
            <a:r>
              <a:rPr lang="en-US" dirty="0" smtClean="0"/>
              <a:t>Answer these four questions.</a:t>
            </a:r>
            <a:r>
              <a:rPr lang="en-US" baseline="0" dirty="0" smtClean="0"/>
              <a:t> </a:t>
            </a:r>
            <a:r>
              <a:rPr lang="en-US" dirty="0" smtClean="0"/>
              <a:t>Remember that the answer "I don't know! That's why I'm here!" is a great answer.</a:t>
            </a:r>
          </a:p>
          <a:p>
            <a:endParaRPr lang="en-US"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8192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748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8657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828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the content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975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3-</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3-</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smtClean="0">
                <a:solidFill>
                  <a:srgbClr val="7D868C"/>
                </a:solidFill>
              </a:rPr>
              <a:t>©2016 Chef Software Inc.</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©2016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3-</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©2016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3-</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3-</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425963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Lab  - Objective">
    <p:spTree>
      <p:nvGrpSpPr>
        <p:cNvPr id="1" name=""/>
        <p:cNvGrpSpPr/>
        <p:nvPr/>
      </p:nvGrpSpPr>
      <p:grpSpPr>
        <a:xfrm>
          <a:off x="0" y="0"/>
          <a:ext cx="0" cy="0"/>
          <a:chOff x="0" y="0"/>
          <a:chExt cx="0" cy="0"/>
        </a:xfrm>
      </p:grpSpPr>
      <p:sp>
        <p:nvSpPr>
          <p:cNvPr id="7" name="Rectangle 6"/>
          <p:cNvSpPr/>
          <p:nvPr userDrawn="1"/>
        </p:nvSpPr>
        <p:spPr bwMode="auto">
          <a:xfrm>
            <a:off x="201" y="500"/>
            <a:ext cx="16256000" cy="16002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812800" y="488495"/>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1498774" y="1600700"/>
            <a:ext cx="11778401" cy="784439"/>
          </a:xfrm>
          <a:prstGeom prst="rect">
            <a:avLst/>
          </a:prstGeom>
        </p:spPr>
        <p:txBody>
          <a:bodyPr vert="horz" wrap="square" lIns="121917" tIns="121917" rIns="121917" bIns="121917" rtlCol="0">
            <a:noAutofit/>
          </a:bodyPr>
          <a:lstStyle/>
          <a:p>
            <a:r>
              <a:rPr lang="en-US" sz="4000" b="1" dirty="0" smtClean="0"/>
              <a:t>Objective:</a:t>
            </a:r>
            <a:endParaRPr lang="en-US" sz="4000" b="1" dirty="0"/>
          </a:p>
        </p:txBody>
      </p:sp>
      <p:sp>
        <p:nvSpPr>
          <p:cNvPr id="9" name="Text Placeholder 8"/>
          <p:cNvSpPr>
            <a:spLocks noGrp="1"/>
          </p:cNvSpPr>
          <p:nvPr>
            <p:ph type="body" sz="quarter" idx="10" hasCustomPrompt="1"/>
          </p:nvPr>
        </p:nvSpPr>
        <p:spPr>
          <a:xfrm>
            <a:off x="2148114" y="2763834"/>
            <a:ext cx="12182692" cy="5080553"/>
          </a:xfrm>
        </p:spPr>
        <p:txBody>
          <a:bodyPr>
            <a:normAutofit/>
          </a:bodyPr>
          <a:lstStyle>
            <a:lvl1pPr marL="0" indent="0">
              <a:spcBef>
                <a:spcPts val="0"/>
              </a:spcBef>
              <a:spcAft>
                <a:spcPts val="1200"/>
              </a:spcAft>
              <a:buFont typeface="+mj-lt"/>
              <a:buNone/>
              <a:defRPr sz="2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3-</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6339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3-</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3-</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3-</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3-</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smtClean="0"/>
              <a:t>©2016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5" r:id="rId24"/>
    <p:sldLayoutId id="2147483796"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ocs.chef.io/resource_fil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docs.chef.io/resource_file.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docs.chef.io/chef_client.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https://docs.chef.io/resources.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4"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ocs.chef.io/resource_packag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docs.chef.io/resource_servic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smtClean="0">
                <a:solidFill>
                  <a:srgbClr val="7D868C"/>
                </a:solidFill>
              </a:rPr>
              <a:t>©2016 Chef Software Inc.</a:t>
            </a:r>
            <a:endParaRPr lang="en-US" sz="1600" dirty="0">
              <a:solidFill>
                <a:srgbClr val="7D868C"/>
              </a:solidFill>
            </a:endParaRP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 </a:t>
            </a:r>
            <a:r>
              <a:rPr lang="en-US" dirty="0"/>
              <a:t>resource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3" name="Text Placeholder 2"/>
          <p:cNvSpPr>
            <a:spLocks noGrp="1"/>
          </p:cNvSpPr>
          <p:nvPr>
            <p:ph type="body" sz="quarter" idx="12"/>
          </p:nvPr>
        </p:nvSpPr>
        <p:spPr>
          <a:xfrm>
            <a:off x="677333" y="1856200"/>
            <a:ext cx="14898624" cy="3404732"/>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p>
          <a:p>
            <a:r>
              <a:rPr lang="en-US" b="1" dirty="0">
                <a:latin typeface="Courier New" panose="02070309020205020404" pitchFamily="49" charset="0"/>
              </a:rPr>
              <a:t> </a:t>
            </a:r>
            <a:r>
              <a:rPr lang="en-US" b="1" dirty="0" smtClean="0">
                <a:latin typeface="Courier New" panose="02070309020205020404" pitchFamily="49" charset="0"/>
              </a:rPr>
              <a:t> action :create</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6050071"/>
            <a:ext cx="14898624" cy="104801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should </a:t>
            </a:r>
            <a:r>
              <a:rPr lang="en-US" sz="3700" dirty="0" smtClean="0"/>
              <a:t>exist with </a:t>
            </a:r>
            <a:r>
              <a:rPr lang="en-US" sz="3700" dirty="0"/>
              <a:t>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 </a:t>
            </a:r>
            <a:r>
              <a:rPr lang="en-US" dirty="0"/>
              <a:t>resource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should be deleted if it exists</a:t>
            </a:r>
            <a:endParaRPr lang="en-US" sz="3700" dirty="0"/>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Recipes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12</a:t>
            </a:fld>
            <a:endParaRPr lang="en-US" dirty="0"/>
          </a:p>
        </p:txBody>
      </p:sp>
      <p:sp>
        <p:nvSpPr>
          <p:cNvPr id="7" name="Rectangle 6"/>
          <p:cNvSpPr/>
          <p:nvPr/>
        </p:nvSpPr>
        <p:spPr>
          <a:xfrm>
            <a:off x="6714308" y="3717553"/>
            <a:ext cx="7733211" cy="2246769"/>
          </a:xfrm>
          <a:prstGeom prst="rect">
            <a:avLst/>
          </a:prstGeom>
        </p:spPr>
        <p:txBody>
          <a:bodyPr wrap="square">
            <a:spAutoFit/>
          </a:bodyPr>
          <a:lstStyle/>
          <a:p>
            <a:r>
              <a:rPr lang="en-US" sz="2800" dirty="0" smtClean="0"/>
              <a:t>Resources are included in recipes.  </a:t>
            </a:r>
          </a:p>
          <a:p>
            <a:endParaRPr lang="en-US" sz="2800" dirty="0"/>
          </a:p>
          <a:p>
            <a:r>
              <a:rPr lang="en-US" sz="2800" dirty="0" smtClean="0"/>
              <a:t>Recipes are Ruby files (.</a:t>
            </a:r>
            <a:r>
              <a:rPr lang="en-US" sz="2800" dirty="0" err="1" smtClean="0"/>
              <a:t>rb</a:t>
            </a:r>
            <a:r>
              <a:rPr lang="en-US" sz="2800" dirty="0" smtClean="0"/>
              <a:t> extension) in which you include the code that defines your infrastructure.</a:t>
            </a:r>
            <a:endParaRPr lang="en-US" sz="2800" dirty="0"/>
          </a:p>
        </p:txBody>
      </p:sp>
      <p:sp>
        <p:nvSpPr>
          <p:cNvPr id="8" name="Rectangle 7"/>
          <p:cNvSpPr/>
          <p:nvPr/>
        </p:nvSpPr>
        <p:spPr>
          <a:xfrm>
            <a:off x="7993187" y="4341168"/>
            <a:ext cx="269626" cy="461665"/>
          </a:xfrm>
          <a:prstGeom prst="rect">
            <a:avLst/>
          </a:prstGeom>
        </p:spPr>
        <p:txBody>
          <a:bodyPr wrap="none">
            <a:spAutoFit/>
          </a:bodyPr>
          <a:lstStyle/>
          <a:p>
            <a:r>
              <a:rPr lang="en-US" dirty="0"/>
              <a:t> </a:t>
            </a:r>
          </a:p>
        </p:txBody>
      </p:sp>
      <p:pic>
        <p:nvPicPr>
          <p:cNvPr id="10" name="Picture 9"/>
          <p:cNvPicPr>
            <a:picLocks noChangeAspect="1"/>
          </p:cNvPicPr>
          <p:nvPr/>
        </p:nvPicPr>
        <p:blipFill>
          <a:blip r:embed="rId3"/>
          <a:stretch>
            <a:fillRect/>
          </a:stretch>
        </p:blipFill>
        <p:spPr>
          <a:xfrm>
            <a:off x="3165377" y="3466931"/>
            <a:ext cx="2579444" cy="4376361"/>
          </a:xfrm>
          <a:prstGeom prst="rect">
            <a:avLst/>
          </a:prstGeom>
        </p:spPr>
      </p:pic>
    </p:spTree>
    <p:extLst>
      <p:ext uri="{BB962C8B-B14F-4D97-AF65-F5344CB8AC3E}">
        <p14:creationId xmlns:p14="http://schemas.microsoft.com/office/powerpoint/2010/main" val="169570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body" sz="quarter" idx="10"/>
          </p:nvPr>
        </p:nvSpPr>
        <p:spPr>
          <a:xfrm>
            <a:off x="2148114" y="2381250"/>
            <a:ext cx="12182692" cy="5463137"/>
          </a:xfrm>
        </p:spPr>
        <p:txBody>
          <a:bodyPr>
            <a:noAutofit/>
          </a:bodyPr>
          <a:lstStyle/>
          <a:p>
            <a:pPr marL="457200" indent="-457200">
              <a:buFont typeface="Wingdings" charset="2"/>
              <a:buChar char="q"/>
            </a:pPr>
            <a:endParaRPr lang="en-US" sz="3200" dirty="0" smtClean="0"/>
          </a:p>
          <a:p>
            <a:pPr marL="457200" indent="-457200">
              <a:buFont typeface="Wingdings" charset="2"/>
              <a:buChar char="q"/>
            </a:pPr>
            <a:r>
              <a:rPr lang="en-US" sz="3200" dirty="0" smtClean="0"/>
              <a:t>Create </a:t>
            </a:r>
            <a:r>
              <a:rPr lang="en-US" sz="3200" dirty="0"/>
              <a:t>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spcBef>
                <a:spcPts val="0"/>
              </a:spcBef>
              <a:buFont typeface="Wingdings" charset="2"/>
              <a:buChar char="§"/>
            </a:pPr>
            <a:r>
              <a:rPr lang="en-US" sz="2700" dirty="0" smtClean="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spcAft>
                <a:spcPts val="1200"/>
              </a:spcAft>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a:p>
          <a:p>
            <a:pPr marL="457200" indent="-457200">
              <a:buFont typeface="Wingdings" charset="2"/>
              <a:buChar char="q"/>
            </a:pPr>
            <a:r>
              <a:rPr lang="en-US" sz="3200" dirty="0" smtClean="0"/>
              <a:t>Use chef-client (local-mode) 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13</a:t>
            </a:fld>
            <a:endParaRPr lang="en-US" dirty="0"/>
          </a:p>
        </p:txBody>
      </p:sp>
      <p:sp>
        <p:nvSpPr>
          <p:cNvPr id="7" name="TextBox 6"/>
          <p:cNvSpPr txBox="1"/>
          <p:nvPr/>
        </p:nvSpPr>
        <p:spPr bwMode="white">
          <a:xfrm>
            <a:off x="3409950" y="215265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98450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1"/>
            <a:ext cx="15327086" cy="827577"/>
          </a:xfrm>
        </p:spPr>
        <p:txBody>
          <a:bodyPr>
            <a:normAutofit fontScale="90000"/>
          </a:bodyPr>
          <a:lstStyle/>
          <a:p>
            <a:r>
              <a:rPr lang="en-US" dirty="0" smtClean="0"/>
              <a:t>Lab: Is the node already in the desired state?</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smtClean="0"/>
              <a:t>/</a:t>
            </a:r>
            <a:r>
              <a:rPr lang="en-US" dirty="0" err="1" smtClean="0"/>
              <a:t>usr</a:t>
            </a:r>
            <a:r>
              <a:rPr lang="en-US" dirty="0" smtClean="0"/>
              <a:t>/bin/which: no tree in (/</a:t>
            </a:r>
            <a:r>
              <a:rPr lang="en-US" dirty="0" err="1" smtClean="0"/>
              <a:t>usr</a:t>
            </a:r>
            <a:r>
              <a:rPr lang="en-US" dirty="0" smtClean="0"/>
              <a:t>/local/bin:/bin:/</a:t>
            </a:r>
            <a:r>
              <a:rPr lang="en-US" dirty="0" err="1" smtClean="0"/>
              <a:t>usr</a:t>
            </a:r>
            <a:r>
              <a:rPr lang="en-US" dirty="0" smtClean="0"/>
              <a:t>/bin:/</a:t>
            </a:r>
            <a:r>
              <a:rPr lang="en-US" dirty="0" err="1" smtClean="0"/>
              <a:t>usr</a:t>
            </a:r>
            <a:r>
              <a:rPr lang="en-US" dirty="0" smtClean="0"/>
              <a:t>/local/</a:t>
            </a:r>
            <a:r>
              <a:rPr lang="en-US" dirty="0" err="1" smtClean="0"/>
              <a:t>sbin</a:t>
            </a:r>
            <a:r>
              <a:rPr lang="en-US" dirty="0" smtClean="0"/>
              <a:t>:/</a:t>
            </a:r>
            <a:r>
              <a:rPr lang="en-US" dirty="0" err="1" smtClean="0"/>
              <a:t>usr</a:t>
            </a:r>
            <a:r>
              <a:rPr lang="en-US" dirty="0" smtClean="0"/>
              <a:t>/</a:t>
            </a:r>
            <a:r>
              <a:rPr lang="en-US" dirty="0" err="1" smtClean="0"/>
              <a:t>sbin</a:t>
            </a:r>
            <a:r>
              <a:rPr lang="en-US" dirty="0" smtClean="0"/>
              <a:t>:/</a:t>
            </a:r>
            <a:r>
              <a:rPr lang="en-US" dirty="0" err="1" smtClean="0"/>
              <a:t>sbin</a:t>
            </a:r>
            <a:r>
              <a:rPr lang="en-US" dirty="0" smtClean="0"/>
              <a:t>:/home/chef/bin)</a:t>
            </a:r>
            <a:endParaRPr lang="en-US" dirty="0"/>
          </a:p>
        </p:txBody>
      </p:sp>
      <p:sp>
        <p:nvSpPr>
          <p:cNvPr id="4" name="Text Placeholder 3"/>
          <p:cNvSpPr>
            <a:spLocks noGrp="1"/>
          </p:cNvSpPr>
          <p:nvPr>
            <p:ph type="body" sz="quarter" idx="11"/>
          </p:nvPr>
        </p:nvSpPr>
        <p:spPr/>
        <p:txBody>
          <a:bodyPr>
            <a:normAutofit/>
          </a:bodyPr>
          <a:lstStyle/>
          <a:p>
            <a:r>
              <a:rPr lang="en-US" dirty="0"/>
              <a:t>$ which </a:t>
            </a:r>
            <a:r>
              <a:rPr lang="en-US" dirty="0" smtClean="0"/>
              <a:t>tree</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
        <p:nvSpPr>
          <p:cNvPr id="8" name="Content Placeholder 2"/>
          <p:cNvSpPr txBox="1">
            <a:spLocks/>
          </p:cNvSpPr>
          <p:nvPr/>
        </p:nvSpPr>
        <p:spPr bwMode="white">
          <a:xfrm>
            <a:off x="1134254" y="5778755"/>
            <a:ext cx="14423693" cy="2260140"/>
          </a:xfrm>
          <a:prstGeom prst="rect">
            <a:avLst/>
          </a:prstGeom>
          <a:solidFill>
            <a:schemeClr val="tx2"/>
          </a:solidFill>
          <a:ln w="12700">
            <a:solidFill>
              <a:schemeClr val="tx2"/>
            </a:solidFill>
            <a:prstDash val="dash"/>
          </a:ln>
        </p:spPr>
        <p:txBody>
          <a:bodyPr vert="horz" wrap="square" lIns="91438" tIns="45719" rIns="91438" bIns="45719" rtlCol="0">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kern="1200" baseline="0">
                <a:solidFill>
                  <a:srgbClr val="FFFFFF"/>
                </a:solidFill>
                <a:latin typeface="Courier New" panose="02070309020205020404" pitchFamily="49" charset="0"/>
                <a:ea typeface="+mn-ea"/>
                <a:cs typeface="Courier New" panose="02070309020205020404" pitchFamily="49" charset="0"/>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endParaRPr lang="en-US" dirty="0"/>
          </a:p>
        </p:txBody>
      </p:sp>
      <p:sp>
        <p:nvSpPr>
          <p:cNvPr id="10" name="Text Placeholder 3"/>
          <p:cNvSpPr txBox="1">
            <a:spLocks/>
          </p:cNvSpPr>
          <p:nvPr/>
        </p:nvSpPr>
        <p:spPr bwMode="white">
          <a:xfrm>
            <a:off x="1134254" y="4799940"/>
            <a:ext cx="14422528" cy="729785"/>
          </a:xfrm>
          <a:prstGeom prst="rect">
            <a:avLst/>
          </a:prstGeom>
          <a:solidFill>
            <a:schemeClr val="tx2">
              <a:lumMod val="95000"/>
              <a:lumOff val="5000"/>
            </a:schemeClr>
          </a:solidFill>
        </p:spPr>
        <p:txBody>
          <a:bodyPr vert="horz" wrap="square" lIns="91438" tIns="0" rIns="0" bIns="0" rtlCol="0" anchor="ctr" anchorCtr="0">
            <a:normAutofit/>
          </a:bodyPr>
          <a:lstStyle>
            <a:lvl1pPr marL="0" indent="0" algn="l" defTabSz="1219090" rtl="0" eaLnBrk="1" latinLnBrk="0" hangingPunct="1">
              <a:lnSpc>
                <a:spcPct val="100000"/>
              </a:lnSpc>
              <a:spcBef>
                <a:spcPts val="800"/>
              </a:spcBef>
              <a:buSzPct val="90000"/>
              <a:buFont typeface="Arial" pitchFamily="34" charset="0"/>
              <a:buNone/>
              <a:defRPr sz="3700" b="1" kern="1200" baseline="0">
                <a:solidFill>
                  <a:schemeClr val="bg1"/>
                </a:solidFill>
                <a:latin typeface="Courier New" panose="02070309020205020404" pitchFamily="49" charset="0"/>
                <a:ea typeface="+mn-ea"/>
                <a:cs typeface="Courier New" panose="02070309020205020404" pitchFamily="49" charset="0"/>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smtClean="0"/>
              <a:t>$ cat /</a:t>
            </a:r>
            <a:r>
              <a:rPr lang="en-US" dirty="0" err="1" smtClean="0"/>
              <a:t>etc</a:t>
            </a:r>
            <a:r>
              <a:rPr lang="en-US" dirty="0" smtClean="0"/>
              <a:t>/</a:t>
            </a:r>
            <a:r>
              <a:rPr lang="en-US" dirty="0" err="1" smtClean="0"/>
              <a:t>motd</a:t>
            </a:r>
            <a:endParaRPr lang="en-US" dirty="0"/>
          </a:p>
        </p:txBody>
      </p:sp>
    </p:spTree>
    <p:extLst>
      <p:ext uri="{BB962C8B-B14F-4D97-AF65-F5344CB8AC3E}">
        <p14:creationId xmlns:p14="http://schemas.microsoft.com/office/powerpoint/2010/main" val="491814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3851754"/>
          </a:xfrm>
        </p:spPr>
        <p:txBody>
          <a:bodyPr/>
          <a:lstStyle/>
          <a:p>
            <a:endParaRPr lang="en-US" dirty="0"/>
          </a:p>
        </p:txBody>
      </p:sp>
      <p:sp>
        <p:nvSpPr>
          <p:cNvPr id="3" name="Title 2"/>
          <p:cNvSpPr>
            <a:spLocks noGrp="1"/>
          </p:cNvSpPr>
          <p:nvPr>
            <p:ph type="title"/>
          </p:nvPr>
        </p:nvSpPr>
        <p:spPr/>
        <p:txBody>
          <a:bodyPr/>
          <a:lstStyle/>
          <a:p>
            <a:r>
              <a:rPr lang="en-US" dirty="0"/>
              <a:t>Lab: Use </a:t>
            </a:r>
            <a:r>
              <a:rPr lang="en-US" dirty="0" smtClean="0"/>
              <a:t>Your Editor to Open the Recipe</a:t>
            </a:r>
            <a:endParaRPr lang="en-US" dirty="0"/>
          </a:p>
        </p:txBody>
      </p:sp>
      <p:sp>
        <p:nvSpPr>
          <p:cNvPr id="4" name="Text Placeholder 3"/>
          <p:cNvSpPr>
            <a:spLocks noGrp="1"/>
          </p:cNvSpPr>
          <p:nvPr>
            <p:ph type="body" sz="quarter" idx="11"/>
          </p:nvPr>
        </p:nvSpPr>
        <p:spPr/>
        <p:txBody>
          <a:bodyPr/>
          <a:lstStyle/>
          <a:p>
            <a:r>
              <a:rPr lang="en-US" dirty="0" smtClean="0"/>
              <a:t>$ [EDITOR NAME]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7" name="Shape 773"/>
          <p:cNvSpPr/>
          <p:nvPr/>
        </p:nvSpPr>
        <p:spPr>
          <a:xfrm>
            <a:off x="1121104" y="6926417"/>
            <a:ext cx="14422528" cy="125797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lnSpcReduction="10000"/>
          </a:bodyPr>
          <a:lstStyle/>
          <a:p>
            <a:pPr lvl="0" algn="l">
              <a:spcBef>
                <a:spcPts val="1200"/>
              </a:spcBef>
              <a:buClr>
                <a:srgbClr val="F38C24"/>
              </a:buClr>
              <a:buSzPct val="100000"/>
              <a:defRPr sz="1800"/>
            </a:pPr>
            <a:r>
              <a:rPr lang="en-US" sz="4800" dirty="0" smtClean="0">
                <a:latin typeface="+mj-lt"/>
                <a:ea typeface="+mj-ea"/>
                <a:cs typeface="+mj-cs"/>
                <a:sym typeface="Arial"/>
              </a:rPr>
              <a:t>Use the editor of your choice to create a file called </a:t>
            </a:r>
            <a:r>
              <a:rPr lang="en-US" sz="4800" dirty="0" err="1" smtClean="0">
                <a:latin typeface="+mj-lt"/>
                <a:ea typeface="+mj-ea"/>
                <a:cs typeface="+mj-cs"/>
                <a:sym typeface="Arial"/>
              </a:rPr>
              <a:t>setup.rb</a:t>
            </a:r>
            <a:r>
              <a:rPr lang="en-US" sz="4800" dirty="0" smtClean="0">
                <a:latin typeface="+mj-lt"/>
                <a:ea typeface="+mj-ea"/>
                <a:cs typeface="+mj-cs"/>
                <a:sym typeface="Arial"/>
              </a:rPr>
              <a:t> – </a:t>
            </a:r>
            <a:r>
              <a:rPr lang="en-US" sz="4800" dirty="0" err="1" smtClean="0">
                <a:latin typeface="+mj-lt"/>
                <a:ea typeface="+mj-ea"/>
                <a:cs typeface="+mj-cs"/>
                <a:sym typeface="Arial"/>
              </a:rPr>
              <a:t>nano</a:t>
            </a:r>
            <a:r>
              <a:rPr lang="en-US" sz="4800" dirty="0" smtClean="0">
                <a:latin typeface="+mj-lt"/>
                <a:ea typeface="+mj-ea"/>
                <a:cs typeface="+mj-cs"/>
                <a:sym typeface="Arial"/>
              </a:rPr>
              <a:t>, vi, vim, </a:t>
            </a:r>
            <a:r>
              <a:rPr lang="en-US" sz="4800" dirty="0" err="1" smtClean="0">
                <a:latin typeface="+mj-lt"/>
                <a:ea typeface="+mj-ea"/>
                <a:cs typeface="+mj-cs"/>
                <a:sym typeface="Arial"/>
              </a:rPr>
              <a:t>emacs</a:t>
            </a:r>
            <a:endParaRPr sz="4800" dirty="0">
              <a:latin typeface="+mj-lt"/>
              <a:ea typeface="+mj-ea"/>
              <a:cs typeface="+mj-cs"/>
              <a:sym typeface="Arial"/>
            </a:endParaRPr>
          </a:p>
        </p:txBody>
      </p:sp>
    </p:spTree>
    <p:extLst>
      <p:ext uri="{BB962C8B-B14F-4D97-AF65-F5344CB8AC3E}">
        <p14:creationId xmlns:p14="http://schemas.microsoft.com/office/powerpoint/2010/main" val="94993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Final ‘</a:t>
            </a:r>
            <a:r>
              <a:rPr lang="en-US" dirty="0" err="1"/>
              <a:t>setup.rb</a:t>
            </a:r>
            <a:r>
              <a:rPr lang="en-US" dirty="0"/>
              <a:t>’ Recipe</a:t>
            </a:r>
          </a:p>
        </p:txBody>
      </p:sp>
      <p:sp>
        <p:nvSpPr>
          <p:cNvPr id="3" name="Content Placeholder 2"/>
          <p:cNvSpPr>
            <a:spLocks noGrp="1"/>
          </p:cNvSpPr>
          <p:nvPr>
            <p:ph sz="quarter" idx="10"/>
          </p:nvPr>
        </p:nvSpPr>
        <p:spPr>
          <a:xfrm>
            <a:off x="1121104" y="2113748"/>
            <a:ext cx="14423693" cy="5906846"/>
          </a:xfrm>
        </p:spPr>
        <p:txBody>
          <a:bodyPr>
            <a:normAutofit/>
          </a:bodyPr>
          <a:lstStyle/>
          <a:p>
            <a:r>
              <a:rPr lang="en-US" b="1" dirty="0"/>
              <a:t>package </a:t>
            </a:r>
            <a:r>
              <a:rPr lang="uk-UA" b="1" dirty="0" smtClean="0">
                <a:latin typeface="Courier" charset="0"/>
                <a:ea typeface="Courier" charset="0"/>
                <a:cs typeface="Courier" charset="0"/>
              </a:rPr>
              <a:t>'</a:t>
            </a:r>
            <a:r>
              <a:rPr lang="en-US" b="1" dirty="0" smtClean="0"/>
              <a:t>tree</a:t>
            </a:r>
            <a:r>
              <a:rPr lang="uk-UA" b="1" dirty="0" smtClean="0">
                <a:latin typeface="Courier" charset="0"/>
                <a:ea typeface="Courier" charset="0"/>
                <a:cs typeface="Courier" charset="0"/>
              </a:rPr>
              <a:t>'</a:t>
            </a:r>
            <a:r>
              <a:rPr lang="en-US" b="1" dirty="0" smtClean="0"/>
              <a:t> </a:t>
            </a:r>
            <a:r>
              <a:rPr lang="en-US" b="1" dirty="0"/>
              <a:t>do</a:t>
            </a:r>
          </a:p>
          <a:p>
            <a:r>
              <a:rPr lang="en-US" b="1" dirty="0"/>
              <a:t>  action :install</a:t>
            </a:r>
          </a:p>
          <a:p>
            <a:r>
              <a:rPr lang="en-US" b="1" dirty="0"/>
              <a:t>end</a:t>
            </a:r>
          </a:p>
          <a:p>
            <a:endParaRPr lang="en-US" b="1" dirty="0"/>
          </a:p>
          <a:p>
            <a:r>
              <a:rPr lang="en-US" b="1" dirty="0">
                <a:latin typeface="Courier" charset="0"/>
                <a:ea typeface="Courier" charset="0"/>
                <a:cs typeface="Courier" charset="0"/>
              </a:rPr>
              <a:t>file </a:t>
            </a:r>
            <a:r>
              <a:rPr lang="uk-UA" b="1" dirty="0">
                <a:latin typeface="Courier" charset="0"/>
                <a:ea typeface="Courier" charset="0"/>
                <a:cs typeface="Courier" charset="0"/>
              </a:rPr>
              <a:t>'</a:t>
            </a:r>
            <a:r>
              <a:rPr lang="en-US" b="1" dirty="0">
                <a:latin typeface="Courier" charset="0"/>
                <a:ea typeface="Courier" charset="0"/>
                <a:cs typeface="Courier" charset="0"/>
              </a:rPr>
              <a:t>/</a:t>
            </a:r>
            <a:r>
              <a:rPr lang="en-US" b="1" dirty="0" err="1" smtClean="0">
                <a:latin typeface="Courier" charset="0"/>
                <a:ea typeface="Courier" charset="0"/>
                <a:cs typeface="Courier" charset="0"/>
              </a:rPr>
              <a:t>etc</a:t>
            </a:r>
            <a:r>
              <a:rPr lang="en-US" b="1" dirty="0" smtClean="0">
                <a:latin typeface="Courier" charset="0"/>
                <a:ea typeface="Courier" charset="0"/>
                <a:cs typeface="Courier" charset="0"/>
              </a:rPr>
              <a:t>/</a:t>
            </a:r>
            <a:r>
              <a:rPr lang="en-US" b="1" dirty="0" err="1" smtClean="0">
                <a:latin typeface="Courier" charset="0"/>
                <a:ea typeface="Courier" charset="0"/>
                <a:cs typeface="Courier" charset="0"/>
              </a:rPr>
              <a:t>motd</a:t>
            </a:r>
            <a:r>
              <a:rPr lang="uk-UA" b="1" dirty="0" smtClean="0">
                <a:latin typeface="Courier" charset="0"/>
                <a:ea typeface="Courier" charset="0"/>
                <a:cs typeface="Courier" charset="0"/>
              </a:rPr>
              <a:t>'</a:t>
            </a:r>
            <a:r>
              <a:rPr lang="en-US" b="1" dirty="0" smtClean="0">
                <a:latin typeface="Courier" charset="0"/>
                <a:ea typeface="Courier" charset="0"/>
                <a:cs typeface="Courier" charset="0"/>
              </a:rPr>
              <a:t> </a:t>
            </a:r>
            <a:r>
              <a:rPr lang="en-US" b="1" dirty="0">
                <a:latin typeface="Courier" charset="0"/>
                <a:ea typeface="Courier" charset="0"/>
                <a:cs typeface="Courier" charset="0"/>
              </a:rPr>
              <a:t>do</a:t>
            </a:r>
          </a:p>
          <a:p>
            <a:r>
              <a:rPr lang="en-US" b="1" dirty="0" smtClean="0">
                <a:latin typeface="Courier" charset="0"/>
                <a:ea typeface="Courier" charset="0"/>
                <a:cs typeface="Courier" charset="0"/>
              </a:rPr>
              <a:t>  content </a:t>
            </a:r>
            <a:r>
              <a:rPr lang="uk-UA" b="1" dirty="0" smtClean="0">
                <a:latin typeface="Courier" charset="0"/>
                <a:ea typeface="Courier" charset="0"/>
                <a:cs typeface="Courier" charset="0"/>
              </a:rPr>
              <a:t>'</a:t>
            </a:r>
            <a:r>
              <a:rPr lang="en-US" b="1" dirty="0" smtClean="0">
                <a:latin typeface="Courier" charset="0"/>
                <a:ea typeface="Courier" charset="0"/>
                <a:cs typeface="Courier" charset="0"/>
              </a:rPr>
              <a:t>Property of [INSERT DESIRED TEXT]</a:t>
            </a:r>
            <a:r>
              <a:rPr lang="uk-UA" b="1" dirty="0" smtClean="0">
                <a:latin typeface="Courier" charset="0"/>
                <a:ea typeface="Courier" charset="0"/>
                <a:cs typeface="Courier" charset="0"/>
              </a:rPr>
              <a:t>'</a:t>
            </a:r>
            <a:endParaRPr lang="en-US" b="1" dirty="0" smtClean="0">
              <a:latin typeface="Courier" charset="0"/>
              <a:ea typeface="Courier" charset="0"/>
              <a:cs typeface="Courier" charset="0"/>
            </a:endParaRPr>
          </a:p>
          <a:p>
            <a:r>
              <a:rPr lang="en-US" b="1" dirty="0" smtClean="0">
                <a:latin typeface="Courier" charset="0"/>
                <a:ea typeface="Courier" charset="0"/>
                <a:cs typeface="Courier" charset="0"/>
              </a:rPr>
              <a:t>  action :create</a:t>
            </a:r>
            <a:endParaRPr lang="en-US" b="1" dirty="0">
              <a:latin typeface="Courier" charset="0"/>
              <a:ea typeface="Courier" charset="0"/>
              <a:cs typeface="Courier" charset="0"/>
            </a:endParaRPr>
          </a:p>
          <a:p>
            <a:r>
              <a:rPr lang="en-US" b="1" dirty="0" smtClean="0">
                <a:latin typeface="Courier" charset="0"/>
                <a:ea typeface="Courier" charset="0"/>
                <a:cs typeface="Courier" charset="0"/>
              </a:rPr>
              <a:t>end</a:t>
            </a:r>
            <a:endParaRPr lang="en-US" b="1" dirty="0">
              <a:latin typeface="Courier" charset="0"/>
              <a:ea typeface="Courier" charset="0"/>
              <a:cs typeface="Courier" charset="0"/>
            </a:endParaRPr>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a:t>
            </a:r>
            <a:r>
              <a:rPr lang="en-US" sz="3700" b="1" dirty="0" err="1" smtClean="0"/>
              <a:t>setup.rb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
        <p:nvSpPr>
          <p:cNvPr id="13" name="TextBox 12"/>
          <p:cNvSpPr txBox="1"/>
          <p:nvPr/>
        </p:nvSpPr>
        <p:spPr bwMode="white">
          <a:xfrm>
            <a:off x="5397137" y="7278990"/>
            <a:ext cx="4819650" cy="1021082"/>
          </a:xfrm>
          <a:prstGeom prst="rect">
            <a:avLst/>
          </a:prstGeom>
        </p:spPr>
        <p:txBody>
          <a:bodyPr vert="horz" wrap="square" lIns="91440" tIns="91440" rIns="91440" bIns="91440" rtlCol="0">
            <a:normAutofit/>
          </a:bodyPr>
          <a:lstStyle/>
          <a:p>
            <a:pPr algn="ctr"/>
            <a:r>
              <a:rPr lang="en-US" sz="4000" b="1" dirty="0" smtClean="0">
                <a:solidFill>
                  <a:srgbClr val="FF0000"/>
                </a:solidFill>
              </a:rPr>
              <a:t>SAVE FILE</a:t>
            </a:r>
          </a:p>
        </p:txBody>
      </p:sp>
    </p:spTree>
    <p:extLst>
      <p:ext uri="{BB962C8B-B14F-4D97-AF65-F5344CB8AC3E}">
        <p14:creationId xmlns:p14="http://schemas.microsoft.com/office/powerpoint/2010/main" val="314260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a:xfrm>
            <a:off x="3013754" y="3506119"/>
            <a:ext cx="11120258" cy="3346421"/>
          </a:xfrm>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execute the resources in the recipe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17</a:t>
            </a:fld>
            <a:endParaRPr lang="en-US" dirty="0"/>
          </a:p>
        </p:txBody>
      </p:sp>
      <p:sp>
        <p:nvSpPr>
          <p:cNvPr id="4" name="Content Placeholder 3"/>
          <p:cNvSpPr>
            <a:spLocks noGrp="1"/>
          </p:cNvSpPr>
          <p:nvPr>
            <p:ph sz="quarter" idx="4294967295"/>
          </p:nvPr>
        </p:nvSpPr>
        <p:spPr>
          <a:xfrm>
            <a:off x="4542025"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535499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a:xfrm>
            <a:off x="3013753" y="3349039"/>
            <a:ext cx="12097910" cy="4319087"/>
          </a:xfrm>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More on this later in the course.</a:t>
            </a:r>
          </a:p>
          <a:p>
            <a:endParaRPr lang="en-US" dirty="0"/>
          </a:p>
          <a:p>
            <a:r>
              <a:rPr lang="en-US" dirty="0" smtClean="0"/>
              <a:t>We’ll override that behavior to have it work in a local mode – i.e. feed it the recipes to run from local machine</a:t>
            </a:r>
          </a:p>
          <a:p>
            <a:endParaRPr lang="en-US" dirty="0"/>
          </a:p>
          <a:p>
            <a:r>
              <a:rPr lang="en-US" dirty="0" smtClean="0"/>
              <a:t>’local mode’ is often referred to as ‘chef zero’</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169214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smtClean="0"/>
              <a:t>Converging 2 </a:t>
            </a:r>
            <a:r>
              <a:rPr lang="en-US" sz="2000" dirty="0"/>
              <a:t>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smtClean="0"/>
              <a:t>  * </a:t>
            </a:r>
            <a:r>
              <a:rPr lang="en-US" sz="2000" dirty="0" err="1"/>
              <a:t>yum_package</a:t>
            </a:r>
            <a:r>
              <a:rPr lang="en-US" sz="2000" dirty="0"/>
              <a:t>[tree] action </a:t>
            </a:r>
            <a:r>
              <a:rPr lang="en-US" sz="2000" dirty="0" smtClean="0"/>
              <a:t>install</a:t>
            </a:r>
          </a:p>
          <a:p>
            <a:r>
              <a:rPr lang="en-US" sz="2000" dirty="0" smtClean="0"/>
              <a:t>    </a:t>
            </a:r>
            <a:r>
              <a:rPr lang="en-US" sz="2000" dirty="0"/>
              <a:t>- install version 1.5.3-3.el6 of package </a:t>
            </a:r>
            <a:r>
              <a:rPr lang="en-US" sz="2000" dirty="0" smtClean="0"/>
              <a:t>tree</a:t>
            </a:r>
          </a:p>
          <a:p>
            <a:r>
              <a:rPr lang="en-US" sz="2000" dirty="0" smtClean="0"/>
              <a:t>  </a:t>
            </a:r>
            <a:r>
              <a:rPr lang="en-US" sz="2000" dirty="0"/>
              <a:t>* file[/</a:t>
            </a:r>
            <a:r>
              <a:rPr lang="en-US" sz="2000" dirty="0" err="1"/>
              <a:t>etc</a:t>
            </a:r>
            <a:r>
              <a:rPr lang="en-US" sz="2000" dirty="0"/>
              <a:t>/</a:t>
            </a:r>
            <a:r>
              <a:rPr lang="en-US" sz="2000" dirty="0" err="1"/>
              <a:t>motd</a:t>
            </a:r>
            <a:r>
              <a:rPr lang="en-US" sz="2000" dirty="0"/>
              <a:t>] action </a:t>
            </a:r>
            <a:r>
              <a:rPr lang="en-US" sz="2000" dirty="0" smtClean="0"/>
              <a:t>create</a:t>
            </a:r>
          </a:p>
          <a:p>
            <a:r>
              <a:rPr lang="en-US" sz="2000" dirty="0" smtClean="0"/>
              <a:t>    </a:t>
            </a:r>
            <a:r>
              <a:rPr lang="en-US" sz="2000" dirty="0"/>
              <a:t>- update content in file /</a:t>
            </a:r>
            <a:r>
              <a:rPr lang="en-US" sz="2000" dirty="0" err="1"/>
              <a:t>etc</a:t>
            </a:r>
            <a:r>
              <a:rPr lang="en-US" sz="2000" dirty="0"/>
              <a:t>/</a:t>
            </a:r>
            <a:r>
              <a:rPr lang="en-US" sz="2000" dirty="0" err="1"/>
              <a:t>motd</a:t>
            </a:r>
            <a:r>
              <a:rPr lang="en-US" sz="2000" dirty="0"/>
              <a:t> from e3b0c4 to </a:t>
            </a:r>
            <a:r>
              <a:rPr lang="en-US" sz="2000" dirty="0" smtClean="0"/>
              <a:t>d100eb</a:t>
            </a:r>
          </a:p>
          <a:p>
            <a:r>
              <a:rPr lang="en-US" sz="2000" dirty="0" smtClean="0"/>
              <a:t>    </a:t>
            </a:r>
            <a:r>
              <a:rPr lang="en-US" sz="2000" dirty="0"/>
              <a:t>--- /</a:t>
            </a:r>
            <a:r>
              <a:rPr lang="en-US" sz="2000" dirty="0" err="1"/>
              <a:t>etc</a:t>
            </a:r>
            <a:r>
              <a:rPr lang="en-US" sz="2000" dirty="0"/>
              <a:t>/</a:t>
            </a:r>
            <a:r>
              <a:rPr lang="en-US" sz="2000" dirty="0" err="1"/>
              <a:t>motd</a:t>
            </a:r>
            <a:r>
              <a:rPr lang="en-US" sz="2000" dirty="0"/>
              <a:t>	2010-01-12 13:28:22.000000000 +</a:t>
            </a:r>
            <a:r>
              <a:rPr lang="en-US" sz="2000" dirty="0" smtClean="0"/>
              <a:t>0000</a:t>
            </a:r>
          </a:p>
          <a:p>
            <a:r>
              <a:rPr lang="en-US" sz="2000" dirty="0" smtClean="0"/>
              <a:t>    </a:t>
            </a:r>
            <a:r>
              <a:rPr lang="en-US" sz="2000" dirty="0"/>
              <a:t>+++ /</a:t>
            </a:r>
            <a:r>
              <a:rPr lang="en-US" sz="2000" dirty="0" err="1"/>
              <a:t>etc</a:t>
            </a:r>
            <a:r>
              <a:rPr lang="en-US" sz="2000" dirty="0"/>
              <a:t>/.motd20160224-8754-1xczeyn	2016-02-24 16:57:57.203844958 +</a:t>
            </a:r>
            <a:r>
              <a:rPr lang="en-US" sz="2000" dirty="0" smtClean="0"/>
              <a:t>0000</a:t>
            </a:r>
          </a:p>
          <a:p>
            <a:r>
              <a:rPr lang="en-US" sz="2000" dirty="0" smtClean="0"/>
              <a:t>    </a:t>
            </a:r>
            <a:r>
              <a:rPr lang="en-US" sz="2000" dirty="0"/>
              <a:t>@@ -1 +1,2 </a:t>
            </a:r>
            <a:r>
              <a:rPr lang="en-US" sz="2000" dirty="0" smtClean="0"/>
              <a:t>@@</a:t>
            </a:r>
          </a:p>
          <a:p>
            <a:r>
              <a:rPr lang="en-US" sz="2000" dirty="0" smtClean="0"/>
              <a:t>    </a:t>
            </a:r>
            <a:r>
              <a:rPr lang="en-US" sz="2000" dirty="0"/>
              <a:t>+</a:t>
            </a:r>
            <a:r>
              <a:rPr lang="en-US" sz="2000" dirty="0" smtClean="0"/>
              <a:t>Property </a:t>
            </a:r>
            <a:r>
              <a:rPr lang="en-US" sz="2000" dirty="0"/>
              <a:t>of </a:t>
            </a:r>
            <a:r>
              <a:rPr lang="en-US" sz="2000" dirty="0" smtClean="0"/>
              <a:t>...</a:t>
            </a:r>
          </a:p>
          <a:p>
            <a:r>
              <a:rPr lang="en-US" sz="2000" dirty="0"/>
              <a:t>Running handlers</a:t>
            </a:r>
            <a:r>
              <a:rPr lang="en-US" sz="2000" dirty="0" smtClean="0"/>
              <a:t>:</a:t>
            </a:r>
          </a:p>
          <a:p>
            <a:r>
              <a:rPr lang="en-US" sz="2000" dirty="0" smtClean="0"/>
              <a:t>Running </a:t>
            </a:r>
            <a:r>
              <a:rPr lang="en-US" sz="2000" dirty="0"/>
              <a:t>handlers </a:t>
            </a:r>
            <a:r>
              <a:rPr lang="en-US" sz="2000" dirty="0" smtClean="0"/>
              <a:t>complete</a:t>
            </a:r>
          </a:p>
          <a:p>
            <a:r>
              <a:rPr lang="en-US" sz="2000" dirty="0" smtClean="0"/>
              <a:t>Chef </a:t>
            </a:r>
            <a:r>
              <a:rPr lang="en-US" sz="2000" dirty="0"/>
              <a:t>Client finished, </a:t>
            </a:r>
            <a:r>
              <a:rPr lang="en-US" sz="2000" dirty="0" smtClean="0"/>
              <a:t>2/2 </a:t>
            </a:r>
            <a:r>
              <a:rPr lang="en-US" sz="2000" dirty="0"/>
              <a:t>resources updated in 17 seconds</a:t>
            </a:r>
            <a:endParaRPr lang="en-US" sz="2000" dirty="0" smtClean="0"/>
          </a:p>
        </p:txBody>
      </p:sp>
      <p:sp>
        <p:nvSpPr>
          <p:cNvPr id="2" name="Title 1"/>
          <p:cNvSpPr>
            <a:spLocks noGrp="1"/>
          </p:cNvSpPr>
          <p:nvPr>
            <p:ph type="title"/>
          </p:nvPr>
        </p:nvSpPr>
        <p:spPr/>
        <p:txBody>
          <a:bodyPr>
            <a:normAutofit/>
          </a:bodyPr>
          <a:lstStyle/>
          <a:p>
            <a:r>
              <a:rPr lang="en-US" dirty="0" smtClean="0"/>
              <a:t>Lab: Apply the Recipe File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53490" y="2721668"/>
            <a:ext cx="14417959" cy="402390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4434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chef-client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Is the node in the desired state?</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smtClean="0"/>
              <a:t>/</a:t>
            </a:r>
            <a:r>
              <a:rPr lang="en-US" dirty="0" err="1" smtClean="0"/>
              <a:t>usr</a:t>
            </a:r>
            <a:r>
              <a:rPr lang="en-US" dirty="0" smtClean="0"/>
              <a:t>/bin/tree</a:t>
            </a:r>
            <a:endParaRPr lang="en-US" dirty="0"/>
          </a:p>
        </p:txBody>
      </p:sp>
      <p:sp>
        <p:nvSpPr>
          <p:cNvPr id="4" name="Text Placeholder 3"/>
          <p:cNvSpPr>
            <a:spLocks noGrp="1"/>
          </p:cNvSpPr>
          <p:nvPr>
            <p:ph type="body" sz="quarter" idx="11"/>
          </p:nvPr>
        </p:nvSpPr>
        <p:spPr/>
        <p:txBody>
          <a:bodyPr>
            <a:normAutofit/>
          </a:bodyPr>
          <a:lstStyle/>
          <a:p>
            <a:r>
              <a:rPr lang="en-US" dirty="0"/>
              <a:t>$ which </a:t>
            </a:r>
            <a:r>
              <a:rPr lang="en-US" dirty="0" smtClean="0"/>
              <a:t>tree</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pic>
        <p:nvPicPr>
          <p:cNvPr id="9" name="Picture 8"/>
          <p:cNvPicPr>
            <a:picLocks noChangeAspect="1"/>
          </p:cNvPicPr>
          <p:nvPr/>
        </p:nvPicPr>
        <p:blipFill>
          <a:blip r:embed="rId3"/>
          <a:stretch>
            <a:fillRect/>
          </a:stretch>
        </p:blipFill>
        <p:spPr>
          <a:xfrm>
            <a:off x="1121103" y="2327152"/>
            <a:ext cx="14436844" cy="560989"/>
          </a:xfrm>
          <a:prstGeom prst="rect">
            <a:avLst/>
          </a:prstGeom>
        </p:spPr>
      </p:pic>
      <p:sp>
        <p:nvSpPr>
          <p:cNvPr id="8" name="Content Placeholder 2"/>
          <p:cNvSpPr txBox="1">
            <a:spLocks/>
          </p:cNvSpPr>
          <p:nvPr/>
        </p:nvSpPr>
        <p:spPr bwMode="white">
          <a:xfrm>
            <a:off x="1134254" y="5778755"/>
            <a:ext cx="14423693" cy="2260140"/>
          </a:xfrm>
          <a:prstGeom prst="rect">
            <a:avLst/>
          </a:prstGeom>
          <a:solidFill>
            <a:schemeClr val="tx2"/>
          </a:solidFill>
          <a:ln w="12700">
            <a:solidFill>
              <a:schemeClr val="tx2"/>
            </a:solidFill>
            <a:prstDash val="dash"/>
          </a:ln>
        </p:spPr>
        <p:txBody>
          <a:bodyPr vert="horz" wrap="square" lIns="91438" tIns="45719" rIns="91438" bIns="45719" rtlCol="0">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kern="1200" baseline="0">
                <a:solidFill>
                  <a:srgbClr val="FFFFFF"/>
                </a:solidFill>
                <a:latin typeface="Courier New" panose="02070309020205020404" pitchFamily="49" charset="0"/>
                <a:ea typeface="+mn-ea"/>
                <a:cs typeface="Courier New" panose="02070309020205020404" pitchFamily="49" charset="0"/>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latin typeface="Courier" charset="0"/>
                <a:ea typeface="Courier" charset="0"/>
                <a:cs typeface="Courier" charset="0"/>
              </a:rPr>
              <a:t>Property of [INSERT DESIRED TEXT]</a:t>
            </a:r>
            <a:endParaRPr lang="en-US" dirty="0"/>
          </a:p>
        </p:txBody>
      </p:sp>
      <p:sp>
        <p:nvSpPr>
          <p:cNvPr id="10" name="Text Placeholder 3"/>
          <p:cNvSpPr txBox="1">
            <a:spLocks/>
          </p:cNvSpPr>
          <p:nvPr/>
        </p:nvSpPr>
        <p:spPr bwMode="white">
          <a:xfrm>
            <a:off x="1134254" y="4799940"/>
            <a:ext cx="14422528" cy="729785"/>
          </a:xfrm>
          <a:prstGeom prst="rect">
            <a:avLst/>
          </a:prstGeom>
          <a:solidFill>
            <a:schemeClr val="tx2">
              <a:lumMod val="95000"/>
              <a:lumOff val="5000"/>
            </a:schemeClr>
          </a:solidFill>
        </p:spPr>
        <p:txBody>
          <a:bodyPr vert="horz" wrap="square" lIns="91438" tIns="0" rIns="0" bIns="0" rtlCol="0" anchor="ctr" anchorCtr="0">
            <a:normAutofit/>
          </a:bodyPr>
          <a:lstStyle>
            <a:lvl1pPr marL="0" indent="0" algn="l" defTabSz="1219090" rtl="0" eaLnBrk="1" latinLnBrk="0" hangingPunct="1">
              <a:lnSpc>
                <a:spcPct val="100000"/>
              </a:lnSpc>
              <a:spcBef>
                <a:spcPts val="800"/>
              </a:spcBef>
              <a:buSzPct val="90000"/>
              <a:buFont typeface="Arial" pitchFamily="34" charset="0"/>
              <a:buNone/>
              <a:defRPr sz="3700" b="1" kern="1200" baseline="0">
                <a:solidFill>
                  <a:schemeClr val="bg1"/>
                </a:solidFill>
                <a:latin typeface="Courier New" panose="02070309020205020404" pitchFamily="49" charset="0"/>
                <a:ea typeface="+mn-ea"/>
                <a:cs typeface="Courier New" panose="02070309020205020404" pitchFamily="49" charset="0"/>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smtClean="0"/>
              <a:t>$ cat /</a:t>
            </a:r>
            <a:r>
              <a:rPr lang="en-US" dirty="0" err="1" smtClean="0"/>
              <a:t>etc</a:t>
            </a:r>
            <a:r>
              <a:rPr lang="en-US" dirty="0" smtClean="0"/>
              <a:t>/</a:t>
            </a:r>
            <a:r>
              <a:rPr lang="en-US" dirty="0" err="1" smtClean="0"/>
              <a:t>motd</a:t>
            </a:r>
            <a:endParaRPr lang="en-US" dirty="0"/>
          </a:p>
        </p:txBody>
      </p:sp>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Setting Resource Attributes</a:t>
            </a:r>
            <a:endParaRPr lang="en-US" dirty="0"/>
          </a:p>
        </p:txBody>
      </p:sp>
      <p:sp>
        <p:nvSpPr>
          <p:cNvPr id="3" name="Subtitle 2"/>
          <p:cNvSpPr>
            <a:spLocks noGrp="1"/>
          </p:cNvSpPr>
          <p:nvPr>
            <p:ph type="subTitle" idx="1"/>
          </p:nvPr>
        </p:nvSpPr>
        <p:spPr>
          <a:xfrm>
            <a:off x="2403565" y="3506117"/>
            <a:ext cx="13363303" cy="4807603"/>
          </a:xfrm>
        </p:spPr>
        <p:txBody>
          <a:bodyPr>
            <a:noAutofit/>
          </a:bodyPr>
          <a:lstStyle/>
          <a:p>
            <a:r>
              <a:rPr lang="en-US" sz="3200" b="1" dirty="0" smtClean="0">
                <a:solidFill>
                  <a:schemeClr val="tx1"/>
                </a:solidFill>
              </a:rPr>
              <a:t>We’ll use the docs to discover </a:t>
            </a:r>
            <a:r>
              <a:rPr lang="en-US" sz="3200" b="1" dirty="0">
                <a:solidFill>
                  <a:schemeClr val="tx1"/>
                </a:solidFill>
              </a:rPr>
              <a:t>the file </a:t>
            </a:r>
            <a:r>
              <a:rPr lang="en-US" sz="3200" b="1" dirty="0" smtClean="0">
                <a:solidFill>
                  <a:schemeClr val="tx1"/>
                </a:solidFill>
              </a:rPr>
              <a:t>resource's default values for:</a:t>
            </a:r>
          </a:p>
          <a:p>
            <a:pPr marL="1066723" lvl="1" indent="-457178" algn="l">
              <a:buFontTx/>
              <a:buChar char="•"/>
            </a:pPr>
            <a:r>
              <a:rPr lang="en-US" sz="2700" b="1" dirty="0" smtClean="0">
                <a:solidFill>
                  <a:schemeClr val="tx1"/>
                </a:solidFill>
                <a:latin typeface="Courier New" panose="02070309020205020404" pitchFamily="49" charset="0"/>
                <a:cs typeface="Courier New" panose="02070309020205020404" pitchFamily="49" charset="0"/>
              </a:rPr>
              <a:t>mode</a:t>
            </a:r>
            <a:r>
              <a:rPr lang="en-US" sz="2700" b="1" dirty="0" smtClean="0">
                <a:solidFill>
                  <a:schemeClr val="tx1"/>
                </a:solidFill>
              </a:rPr>
              <a:t>, </a:t>
            </a:r>
          </a:p>
          <a:p>
            <a:pPr marL="1066723" lvl="1" indent="-457178" algn="l">
              <a:buFontTx/>
              <a:buChar char="•"/>
            </a:pPr>
            <a:r>
              <a:rPr lang="en-US" sz="2700" b="1" dirty="0">
                <a:solidFill>
                  <a:schemeClr val="tx1"/>
                </a:solidFill>
                <a:latin typeface="Courier New" panose="02070309020205020404" pitchFamily="49" charset="0"/>
                <a:cs typeface="Courier New" panose="02070309020205020404" pitchFamily="49" charset="0"/>
              </a:rPr>
              <a:t>o</a:t>
            </a:r>
            <a:r>
              <a:rPr lang="en-US" sz="2700" b="1" dirty="0" smtClean="0">
                <a:solidFill>
                  <a:schemeClr val="tx1"/>
                </a:solidFill>
                <a:latin typeface="Courier New" panose="02070309020205020404" pitchFamily="49" charset="0"/>
                <a:cs typeface="Courier New" panose="02070309020205020404" pitchFamily="49" charset="0"/>
              </a:rPr>
              <a:t>wner</a:t>
            </a:r>
          </a:p>
          <a:p>
            <a:pPr marL="1066723" lvl="1" indent="-457178" algn="l">
              <a:buFontTx/>
              <a:buChar char="•"/>
            </a:pPr>
            <a:r>
              <a:rPr lang="en-US" sz="2700" b="1" dirty="0" smtClean="0">
                <a:solidFill>
                  <a:schemeClr val="tx1"/>
                </a:solidFill>
                <a:latin typeface="Courier New" panose="02070309020205020404" pitchFamily="49" charset="0"/>
                <a:cs typeface="Courier New" panose="02070309020205020404" pitchFamily="49" charset="0"/>
              </a:rPr>
              <a:t>group</a:t>
            </a:r>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a:t>
            </a:r>
            <a:r>
              <a:rPr lang="en-US" sz="3200" b="1" dirty="0" smtClean="0"/>
              <a:t>resource </a:t>
            </a:r>
            <a:r>
              <a:rPr lang="en-US" sz="3200" b="1" dirty="0"/>
              <a:t>in </a:t>
            </a:r>
            <a:r>
              <a:rPr lang="en-US" sz="3200" b="1" dirty="0" smtClean="0"/>
              <a:t>"</a:t>
            </a:r>
            <a:r>
              <a:rPr lang="en-US" sz="3200" b="1" dirty="0" err="1" smtClean="0"/>
              <a:t>setup.rb</a:t>
            </a:r>
            <a:r>
              <a:rPr lang="en-US" sz="3200" b="1" dirty="0" smtClean="0"/>
              <a:t>" to do the following:</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smtClean="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etc</a:t>
            </a:r>
            <a:r>
              <a:rPr lang="en-US" sz="2700" dirty="0" smtClean="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motd</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a:t>
            </a:r>
            <a:r>
              <a:rPr lang="en-US" sz="2700" dirty="0">
                <a:solidFill>
                  <a:srgbClr val="3E4346"/>
                </a:solidFill>
                <a:cs typeface="Courier New" panose="02070309020205020404" pitchFamily="49" charset="0"/>
              </a:rPr>
              <a:t>the content </a:t>
            </a:r>
            <a:r>
              <a:rPr lang="uk-UA" sz="2700" dirty="0" smtClean="0">
                <a:solidFill>
                  <a:srgbClr val="3E4346"/>
                </a:solidFill>
                <a:cs typeface="Courier New" panose="02070309020205020404" pitchFamily="49" charset="0"/>
              </a:rPr>
              <a:t>'</a:t>
            </a:r>
            <a:r>
              <a:rPr lang="en-US" sz="2700" b="1" dirty="0" smtClean="0">
                <a:solidFill>
                  <a:srgbClr val="3E4346"/>
                </a:solidFill>
                <a:cs typeface="Courier New" panose="02070309020205020404" pitchFamily="49" charset="0"/>
              </a:rPr>
              <a:t>Property </a:t>
            </a:r>
            <a:r>
              <a:rPr lang="en-US" sz="2700" b="1" dirty="0">
                <a:solidFill>
                  <a:srgbClr val="3E4346"/>
                </a:solidFill>
                <a:cs typeface="Courier New" panose="02070309020205020404" pitchFamily="49" charset="0"/>
              </a:rPr>
              <a:t>of [INSERT DESIRED TEXT]</a:t>
            </a:r>
            <a:r>
              <a:rPr lang="uk-UA" sz="2700" dirty="0">
                <a:solidFill>
                  <a:srgbClr val="3E4346"/>
                </a:solidFill>
                <a:cs typeface="Courier New" panose="02070309020205020404" pitchFamily="49" charset="0"/>
              </a:rPr>
              <a:t>'</a:t>
            </a:r>
            <a:r>
              <a:rPr lang="en-US" sz="2700" dirty="0">
                <a:solidFill>
                  <a:srgbClr val="3E4346"/>
                </a:solidFill>
                <a:cs typeface="Courier New" panose="02070309020205020404" pitchFamily="49" charset="0"/>
              </a:rPr>
              <a:t>, mode </a:t>
            </a:r>
            <a:r>
              <a:rPr lang="uk-UA" sz="2700" dirty="0">
                <a:solidFill>
                  <a:srgbClr val="3E4346"/>
                </a:solidFill>
                <a:cs typeface="Courier New" panose="02070309020205020404" pitchFamily="49" charset="0"/>
              </a:rPr>
              <a:t>'</a:t>
            </a:r>
            <a:r>
              <a:rPr lang="en-US" sz="2700" b="1" dirty="0">
                <a:solidFill>
                  <a:srgbClr val="3E4346"/>
                </a:solidFill>
                <a:cs typeface="Courier New" panose="02070309020205020404" pitchFamily="49" charset="0"/>
              </a:rPr>
              <a:t>0644</a:t>
            </a:r>
            <a:r>
              <a:rPr lang="uk-UA" sz="2700" dirty="0">
                <a:solidFill>
                  <a:srgbClr val="3E4346"/>
                </a:solidFill>
                <a:cs typeface="Courier New" panose="02070309020205020404" pitchFamily="49" charset="0"/>
              </a:rPr>
              <a:t>'</a:t>
            </a:r>
            <a:r>
              <a:rPr lang="en-US" sz="2700" dirty="0">
                <a:solidFill>
                  <a:srgbClr val="3E4346"/>
                </a:solidFill>
                <a:cs typeface="Courier New" panose="02070309020205020404" pitchFamily="49" charset="0"/>
              </a:rPr>
              <a:t>, owner </a:t>
            </a:r>
            <a:r>
              <a:rPr lang="en-US" sz="2700" dirty="0">
                <a:solidFill>
                  <a:srgbClr val="3E4346"/>
                </a:solidFill>
              </a:rPr>
              <a:t>is </a:t>
            </a:r>
            <a:r>
              <a:rPr lang="uk-UA" sz="2700" dirty="0" smtClean="0">
                <a:solidFill>
                  <a:srgbClr val="3E4346"/>
                </a:solidFill>
              </a:rPr>
              <a:t>’</a:t>
            </a:r>
            <a:r>
              <a:rPr lang="en-US" sz="2700" b="1" dirty="0" smtClean="0">
                <a:solidFill>
                  <a:srgbClr val="3E4346"/>
                </a:solidFill>
              </a:rPr>
              <a:t>chef</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b="1" dirty="0" smtClean="0">
                <a:solidFill>
                  <a:srgbClr val="3E4346"/>
                </a:solidFill>
              </a:rPr>
              <a:t>chef</a:t>
            </a:r>
            <a:r>
              <a:rPr lang="uk-UA" sz="2700" dirty="0" smtClean="0">
                <a:solidFill>
                  <a:srgbClr val="3E4346"/>
                </a:solidFill>
              </a:rPr>
              <a:t>'</a:t>
            </a:r>
            <a:r>
              <a:rPr lang="en-US" sz="2700" dirty="0" smtClean="0">
                <a:solidFill>
                  <a:srgbClr val="3E4346"/>
                </a:solidFill>
              </a:rPr>
              <a:t>.</a:t>
            </a:r>
          </a:p>
          <a:p>
            <a:pPr lvl="1" algn="l"/>
            <a:endParaRPr lang="en-US" sz="2700" dirty="0">
              <a:solidFill>
                <a:srgbClr val="3E4346"/>
              </a:solidFill>
            </a:endParaRPr>
          </a:p>
          <a:p>
            <a:r>
              <a:rPr lang="en-US" sz="3200" b="1" dirty="0"/>
              <a:t>More information at </a:t>
            </a:r>
            <a:r>
              <a:rPr lang="en-US" sz="3200" dirty="0">
                <a:hlinkClick r:id="rId3"/>
              </a:rPr>
              <a:t>https://docs.chef.io/resources.html</a:t>
            </a:r>
            <a:r>
              <a:rPr lang="en-US" sz="3200" dirty="0"/>
              <a:t> </a:t>
            </a:r>
            <a:endParaRPr lang="en-US" sz="3200" b="1" dirty="0">
              <a:solidFill>
                <a:schemeClr val="tx1"/>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44597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Final ‘</a:t>
            </a:r>
            <a:r>
              <a:rPr lang="en-US" dirty="0" err="1"/>
              <a:t>setup.rb</a:t>
            </a:r>
            <a:r>
              <a:rPr lang="en-US" dirty="0"/>
              <a:t>’ Recipe</a:t>
            </a:r>
          </a:p>
        </p:txBody>
      </p:sp>
      <p:sp>
        <p:nvSpPr>
          <p:cNvPr id="3" name="Content Placeholder 2"/>
          <p:cNvSpPr>
            <a:spLocks noGrp="1"/>
          </p:cNvSpPr>
          <p:nvPr>
            <p:ph sz="quarter" idx="10"/>
          </p:nvPr>
        </p:nvSpPr>
        <p:spPr>
          <a:xfrm>
            <a:off x="1121104" y="2113748"/>
            <a:ext cx="14423693" cy="5906846"/>
          </a:xfrm>
        </p:spPr>
        <p:txBody>
          <a:bodyPr>
            <a:normAutofit fontScale="92500" lnSpcReduction="20000"/>
          </a:bodyPr>
          <a:lstStyle/>
          <a:p>
            <a:r>
              <a:rPr lang="en-US" b="1" dirty="0">
                <a:latin typeface="Courier New" charset="0"/>
                <a:ea typeface="Courier New" charset="0"/>
                <a:cs typeface="Courier New" charset="0"/>
              </a:rPr>
              <a:t>package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tree</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do</a:t>
            </a:r>
          </a:p>
          <a:p>
            <a:r>
              <a:rPr lang="en-US" b="1" dirty="0">
                <a:latin typeface="Courier New" charset="0"/>
                <a:ea typeface="Courier New" charset="0"/>
                <a:cs typeface="Courier New" charset="0"/>
              </a:rPr>
              <a:t>  action :install</a:t>
            </a:r>
          </a:p>
          <a:p>
            <a:r>
              <a:rPr lang="en-US" b="1" dirty="0">
                <a:latin typeface="Courier New" charset="0"/>
                <a:ea typeface="Courier New" charset="0"/>
                <a:cs typeface="Courier New" charset="0"/>
              </a:rPr>
              <a:t>end</a:t>
            </a:r>
          </a:p>
          <a:p>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file </a:t>
            </a:r>
            <a:r>
              <a:rPr lang="uk-UA" b="1" dirty="0">
                <a:latin typeface="Courier New" charset="0"/>
                <a:ea typeface="Courier New" charset="0"/>
                <a:cs typeface="Courier New" charset="0"/>
              </a:rPr>
              <a: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etc</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motd</a:t>
            </a:r>
            <a:r>
              <a:rPr lang="uk-UA" b="1" dirty="0">
                <a:latin typeface="Courier New" charset="0"/>
                <a:ea typeface="Courier New" charset="0"/>
                <a:cs typeface="Courier New" charset="0"/>
              </a:rPr>
              <a:t>'</a:t>
            </a:r>
            <a:r>
              <a:rPr lang="en-US" b="1" dirty="0">
                <a:latin typeface="Courier New" charset="0"/>
                <a:ea typeface="Courier New" charset="0"/>
                <a:cs typeface="Courier New" charset="0"/>
              </a:rPr>
              <a:t> do</a:t>
            </a:r>
          </a:p>
          <a:p>
            <a:r>
              <a:rPr lang="en-US" b="1" dirty="0">
                <a:latin typeface="Courier New" charset="0"/>
                <a:ea typeface="Courier New" charset="0"/>
                <a:cs typeface="Courier New" charset="0"/>
              </a:rPr>
              <a:t>  content </a:t>
            </a:r>
            <a:r>
              <a:rPr lang="uk-UA" b="1" dirty="0">
                <a:latin typeface="Courier New" charset="0"/>
                <a:ea typeface="Courier New" charset="0"/>
                <a:cs typeface="Courier New" charset="0"/>
              </a:rPr>
              <a:t>'</a:t>
            </a:r>
            <a:r>
              <a:rPr lang="en-US" b="1" dirty="0">
                <a:latin typeface="Courier New" charset="0"/>
                <a:ea typeface="Courier New" charset="0"/>
                <a:cs typeface="Courier New" charset="0"/>
              </a:rPr>
              <a:t>Property of [INSERT DESIRED TEXT</a:t>
            </a:r>
            <a:r>
              <a:rPr lang="en-US" b="1" dirty="0" smtClean="0">
                <a:latin typeface="Courier New" charset="0"/>
                <a:ea typeface="Courier New" charset="0"/>
                <a:cs typeface="Courier New" charset="0"/>
              </a:rPr>
              <a:t>]</a:t>
            </a:r>
            <a:r>
              <a:rPr lang="uk-UA"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r>
              <a:rPr lang="en-US" b="1" dirty="0" smtClean="0">
                <a:latin typeface="Courier New" charset="0"/>
                <a:ea typeface="Courier New" charset="0"/>
                <a:cs typeface="Courier New" charset="0"/>
              </a:rPr>
              <a:t>  action :create</a:t>
            </a:r>
          </a:p>
          <a:p>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mode </a:t>
            </a:r>
            <a:r>
              <a:rPr lang="uk-UA" b="1" dirty="0">
                <a:latin typeface="Courier New" charset="0"/>
                <a:ea typeface="Courier New" charset="0"/>
                <a:cs typeface="Courier New" charset="0"/>
              </a:rPr>
              <a:t>'</a:t>
            </a:r>
            <a:r>
              <a:rPr lang="en-US" b="1" dirty="0">
                <a:latin typeface="Courier New" charset="0"/>
                <a:ea typeface="Courier New" charset="0"/>
                <a:cs typeface="Courier New" charset="0"/>
              </a:rPr>
              <a:t>0644</a:t>
            </a:r>
            <a:r>
              <a:rPr lang="uk-UA" b="1" dirty="0">
                <a:latin typeface="Courier New" charset="0"/>
                <a:ea typeface="Courier New" charset="0"/>
                <a:cs typeface="Courier New" charset="0"/>
              </a:rPr>
              <a:t>'</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owner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chef</a:t>
            </a:r>
            <a:r>
              <a:rPr lang="uk-UA" b="1" dirty="0" smtClean="0">
                <a:latin typeface="Courier New" charset="0"/>
                <a:ea typeface="Courier New" charset="0"/>
                <a:cs typeface="Courier New" charset="0"/>
              </a:rPr>
              <a:t>'</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group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chef</a:t>
            </a:r>
            <a:r>
              <a:rPr lang="uk-UA" b="1" dirty="0" smtClean="0">
                <a:latin typeface="Courier New" charset="0"/>
                <a:ea typeface="Courier New" charset="0"/>
                <a:cs typeface="Courier New" charset="0"/>
              </a:rPr>
              <a:t>'</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a:t>
            </a:r>
            <a:r>
              <a:rPr lang="en-US" sz="3700" b="1" dirty="0" err="1" smtClean="0"/>
              <a:t>setup.rb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22</a:t>
            </a:fld>
            <a:endParaRPr lang="en-US" dirty="0"/>
          </a:p>
        </p:txBody>
      </p:sp>
      <p:sp>
        <p:nvSpPr>
          <p:cNvPr id="13" name="TextBox 12"/>
          <p:cNvSpPr txBox="1"/>
          <p:nvPr/>
        </p:nvSpPr>
        <p:spPr bwMode="white">
          <a:xfrm>
            <a:off x="5397137" y="7278990"/>
            <a:ext cx="4819650" cy="1021082"/>
          </a:xfrm>
          <a:prstGeom prst="rect">
            <a:avLst/>
          </a:prstGeom>
        </p:spPr>
        <p:txBody>
          <a:bodyPr vert="horz" wrap="square" lIns="91440" tIns="91440" rIns="91440" bIns="91440" rtlCol="0">
            <a:normAutofit/>
          </a:bodyPr>
          <a:lstStyle/>
          <a:p>
            <a:pPr algn="ctr"/>
            <a:r>
              <a:rPr lang="en-US" sz="4000" b="1" dirty="0" smtClean="0">
                <a:solidFill>
                  <a:srgbClr val="FF0000"/>
                </a:solidFill>
              </a:rPr>
              <a:t>SAVE FILE</a:t>
            </a:r>
          </a:p>
        </p:txBody>
      </p:sp>
    </p:spTree>
    <p:extLst>
      <p:ext uri="{BB962C8B-B14F-4D97-AF65-F5344CB8AC3E}">
        <p14:creationId xmlns:p14="http://schemas.microsoft.com/office/powerpoint/2010/main" val="1640611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Rerun chef-client</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000" dirty="0"/>
              <a:t>Converging 2 resources</a:t>
            </a:r>
            <a:endParaRPr lang="en-GB" sz="2000" dirty="0"/>
          </a:p>
          <a:p>
            <a:r>
              <a:rPr lang="en-US" sz="2000" dirty="0"/>
              <a:t>Recipe: @</a:t>
            </a:r>
            <a:r>
              <a:rPr lang="en-US" sz="2000" dirty="0" err="1"/>
              <a:t>recipe_files</a:t>
            </a:r>
            <a:r>
              <a:rPr lang="en-US" sz="2000" dirty="0"/>
              <a:t>::/home/chef/</a:t>
            </a:r>
            <a:r>
              <a:rPr lang="en-US" sz="2000" dirty="0" err="1"/>
              <a:t>setup.rb</a:t>
            </a:r>
            <a:endParaRPr lang="en-GB" sz="2000" dirty="0"/>
          </a:p>
          <a:p>
            <a:r>
              <a:rPr lang="en-US" sz="2000" dirty="0"/>
              <a:t>  * </a:t>
            </a:r>
            <a:r>
              <a:rPr lang="en-US" sz="2000" dirty="0" err="1"/>
              <a:t>yum_package</a:t>
            </a:r>
            <a:r>
              <a:rPr lang="en-US" sz="2000" dirty="0"/>
              <a:t>[tree] action install (up to date)</a:t>
            </a:r>
            <a:endParaRPr lang="en-GB" sz="2000" dirty="0"/>
          </a:p>
          <a:p>
            <a:r>
              <a:rPr lang="en-US" sz="2000" dirty="0"/>
              <a:t>  * file[/</a:t>
            </a:r>
            <a:r>
              <a:rPr lang="en-US" sz="2000" dirty="0" err="1"/>
              <a:t>etc</a:t>
            </a:r>
            <a:r>
              <a:rPr lang="en-US" sz="2000" dirty="0"/>
              <a:t>/</a:t>
            </a:r>
            <a:r>
              <a:rPr lang="en-US" sz="2000" dirty="0" err="1"/>
              <a:t>motd</a:t>
            </a:r>
            <a:r>
              <a:rPr lang="en-US" sz="2000" dirty="0"/>
              <a:t>] action create</a:t>
            </a:r>
            <a:endParaRPr lang="en-GB" sz="2000" dirty="0"/>
          </a:p>
          <a:p>
            <a:r>
              <a:rPr lang="en-US" sz="2000" dirty="0"/>
              <a:t>    - change owner from 'root' to 'chef'</a:t>
            </a:r>
            <a:endParaRPr lang="en-GB" sz="2000" dirty="0"/>
          </a:p>
          <a:p>
            <a:r>
              <a:rPr lang="en-US" sz="2000" dirty="0"/>
              <a:t>    - change group from 'root' to 'chef'</a:t>
            </a:r>
            <a:endParaRPr lang="en-GB" sz="2000" dirty="0"/>
          </a:p>
          <a:p>
            <a:r>
              <a:rPr lang="en-US" sz="2000" dirty="0"/>
              <a:t> </a:t>
            </a:r>
            <a:endParaRPr lang="en-GB" sz="2000" dirty="0"/>
          </a:p>
          <a:p>
            <a:r>
              <a:rPr lang="en-US" sz="2000" dirty="0"/>
              <a:t>Running handlers:</a:t>
            </a:r>
            <a:endParaRPr lang="en-GB" sz="2000" dirty="0"/>
          </a:p>
          <a:p>
            <a:r>
              <a:rPr lang="en-US" sz="2000" dirty="0"/>
              <a:t>Running handlers complete</a:t>
            </a:r>
            <a:endParaRPr lang="en-GB" sz="2000" dirty="0"/>
          </a:p>
          <a:p>
            <a:r>
              <a:rPr lang="en-US" sz="2000" dirty="0"/>
              <a:t>Chef Client finished, 1/2 resources updated in 08 seconds</a:t>
            </a:r>
            <a:endParaRPr lang="en-GB" sz="2000" dirty="0"/>
          </a:p>
          <a:p>
            <a:endParaRPr lang="en-US" sz="2000"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
        <p:nvSpPr>
          <p:cNvPr id="7" name="Rectangle 6"/>
          <p:cNvSpPr/>
          <p:nvPr/>
        </p:nvSpPr>
        <p:spPr bwMode="auto">
          <a:xfrm>
            <a:off x="1121104" y="3987078"/>
            <a:ext cx="14417959" cy="8689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291149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a:t>
            </a:r>
            <a:r>
              <a:rPr lang="en-US" sz="3700" dirty="0" smtClean="0"/>
              <a:t>chef-client command </a:t>
            </a:r>
            <a:r>
              <a:rPr lang="en-US" sz="3700" dirty="0"/>
              <a:t>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r>
              <a:rPr lang="en-US" sz="3700" dirty="0" smtClean="0"/>
              <a:t>?</a:t>
            </a:r>
          </a:p>
          <a:p>
            <a:pPr marL="685766" indent="-685766">
              <a:buFont typeface="+mj-lt"/>
              <a:buAutoNum type="arabicPeriod"/>
            </a:pPr>
            <a:endParaRPr lang="en-US" sz="3700" dirty="0" smtClean="0"/>
          </a:p>
          <a:p>
            <a:pPr marL="685766" indent="-685766">
              <a:buFont typeface="+mj-lt"/>
              <a:buAutoNum type="arabicPeriod"/>
            </a:pPr>
            <a:r>
              <a:rPr lang="en-US" sz="3700" dirty="0" smtClean="0"/>
              <a:t>What </a:t>
            </a:r>
            <a:r>
              <a:rPr lang="en-US" sz="3700" dirty="0"/>
              <a:t>would happen if the </a:t>
            </a:r>
            <a:r>
              <a:rPr lang="en-US" sz="3700" dirty="0" smtClean="0"/>
              <a:t>/</a:t>
            </a:r>
            <a:r>
              <a:rPr lang="en-US" sz="3700" dirty="0" err="1" smtClean="0"/>
              <a:t>etc</a:t>
            </a:r>
            <a:r>
              <a:rPr lang="en-US" sz="3700" dirty="0" smtClean="0"/>
              <a:t>/</a:t>
            </a:r>
            <a:r>
              <a:rPr lang="en-US" sz="3700" dirty="0" err="1" smtClean="0"/>
              <a:t>motd</a:t>
            </a:r>
            <a:r>
              <a:rPr lang="en-US" sz="3700" dirty="0" smtClean="0"/>
              <a:t> file was manually edited or owner &amp; group changed?</a:t>
            </a:r>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724489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a:t>
            </a:r>
            <a:r>
              <a:rPr lang="en-US" sz="3700" dirty="0" smtClean="0"/>
              <a:t>chef-client command </a:t>
            </a:r>
            <a:r>
              <a:rPr lang="en-US" sz="3700" dirty="0"/>
              <a:t>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r>
              <a:rPr lang="en-US" sz="3700" dirty="0" smtClean="0"/>
              <a:t>?</a:t>
            </a:r>
          </a:p>
          <a:p>
            <a:pPr marL="685766" indent="-685766">
              <a:buFont typeface="+mj-lt"/>
              <a:buAutoNum type="arabicPeriod"/>
            </a:pPr>
            <a:endParaRPr lang="en-US" sz="3700" dirty="0" smtClean="0"/>
          </a:p>
          <a:p>
            <a:pPr marL="685766" indent="-685766">
              <a:buFont typeface="+mj-lt"/>
              <a:buAutoNum type="arabicPeriod"/>
            </a:pPr>
            <a:r>
              <a:rPr lang="en-US" sz="3700" dirty="0"/>
              <a:t>What would happen if the /</a:t>
            </a:r>
            <a:r>
              <a:rPr lang="en-US" sz="3700" dirty="0" err="1"/>
              <a:t>etc</a:t>
            </a:r>
            <a:r>
              <a:rPr lang="en-US" sz="3700" dirty="0"/>
              <a:t>/</a:t>
            </a:r>
            <a:r>
              <a:rPr lang="en-US" sz="3700" dirty="0" err="1"/>
              <a:t>motd</a:t>
            </a:r>
            <a:r>
              <a:rPr lang="en-US" sz="3700" dirty="0"/>
              <a:t> file was manually edited or owner &amp; group changed</a:t>
            </a:r>
            <a:r>
              <a:rPr lang="en-US" sz="3700" dirty="0" smtClean="0"/>
              <a:t>?</a:t>
            </a:r>
          </a:p>
          <a:p>
            <a:pPr marL="685766" indent="-685766">
              <a:buFont typeface="+mj-lt"/>
              <a:buAutoNum type="arabicPeriod"/>
            </a:pPr>
            <a:endParaRPr lang="en-US" sz="3700" dirty="0"/>
          </a:p>
          <a:p>
            <a:pPr marL="685766" indent="-685766">
              <a:buFont typeface="+mj-lt"/>
              <a:buAutoNum type="arabicPeriod"/>
            </a:pPr>
            <a:r>
              <a:rPr lang="en-US" sz="3700" dirty="0" smtClean="0"/>
              <a:t>Try it – set owner &amp; group to ‘root’</a:t>
            </a:r>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1912685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Final ‘</a:t>
            </a:r>
            <a:r>
              <a:rPr lang="en-US" dirty="0" err="1"/>
              <a:t>setup.rb</a:t>
            </a:r>
            <a:r>
              <a:rPr lang="en-US" dirty="0"/>
              <a:t>’ Recipe</a:t>
            </a:r>
          </a:p>
        </p:txBody>
      </p:sp>
      <p:sp>
        <p:nvSpPr>
          <p:cNvPr id="3" name="Content Placeholder 2"/>
          <p:cNvSpPr>
            <a:spLocks noGrp="1"/>
          </p:cNvSpPr>
          <p:nvPr>
            <p:ph sz="quarter" idx="10"/>
          </p:nvPr>
        </p:nvSpPr>
        <p:spPr>
          <a:xfrm>
            <a:off x="1121104" y="2113748"/>
            <a:ext cx="14423693" cy="5906846"/>
          </a:xfrm>
        </p:spPr>
        <p:txBody>
          <a:bodyPr>
            <a:normAutofit fontScale="92500" lnSpcReduction="20000"/>
          </a:bodyPr>
          <a:lstStyle/>
          <a:p>
            <a:r>
              <a:rPr lang="en-US" b="1" dirty="0" smtClean="0">
                <a:latin typeface="Courier New" charset="0"/>
                <a:ea typeface="Courier New" charset="0"/>
                <a:cs typeface="Courier New" charset="0"/>
              </a:rPr>
              <a:t>package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tree</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 do</a:t>
            </a:r>
          </a:p>
          <a:p>
            <a:r>
              <a:rPr lang="en-US" b="1" dirty="0" smtClean="0">
                <a:latin typeface="Courier New" charset="0"/>
                <a:ea typeface="Courier New" charset="0"/>
                <a:cs typeface="Courier New" charset="0"/>
              </a:rPr>
              <a:t>  action :install</a:t>
            </a:r>
          </a:p>
          <a:p>
            <a:r>
              <a:rPr lang="en-US" b="1" dirty="0" smtClean="0">
                <a:latin typeface="Courier New" charset="0"/>
                <a:ea typeface="Courier New" charset="0"/>
                <a:cs typeface="Courier New" charset="0"/>
              </a:rPr>
              <a:t>end</a:t>
            </a:r>
          </a:p>
          <a:p>
            <a:endParaRPr lang="en-US" b="1" dirty="0" smtClean="0">
              <a:latin typeface="Courier New" charset="0"/>
              <a:ea typeface="Courier New" charset="0"/>
              <a:cs typeface="Courier New" charset="0"/>
            </a:endParaRPr>
          </a:p>
          <a:p>
            <a:r>
              <a:rPr lang="en-US" b="1" dirty="0" smtClean="0">
                <a:latin typeface="Courier New" charset="0"/>
                <a:ea typeface="Courier New" charset="0"/>
                <a:cs typeface="Courier New" charset="0"/>
              </a:rPr>
              <a:t>file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etc</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motd</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 do</a:t>
            </a:r>
          </a:p>
          <a:p>
            <a:r>
              <a:rPr lang="en-US" b="1" dirty="0" smtClean="0">
                <a:latin typeface="Courier New" charset="0"/>
                <a:ea typeface="Courier New" charset="0"/>
                <a:cs typeface="Courier New" charset="0"/>
              </a:rPr>
              <a:t>  content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Property of [INSERT DESIRED TEXT]</a:t>
            </a:r>
            <a:r>
              <a:rPr lang="uk-UA"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r>
              <a:rPr lang="en-US" b="1" dirty="0" smtClean="0">
                <a:latin typeface="Courier New" charset="0"/>
                <a:ea typeface="Courier New" charset="0"/>
                <a:cs typeface="Courier New" charset="0"/>
              </a:rPr>
              <a:t>  action :create</a:t>
            </a:r>
          </a:p>
          <a:p>
            <a:r>
              <a:rPr lang="en-US" b="1" dirty="0" smtClean="0">
                <a:latin typeface="Courier New" charset="0"/>
                <a:ea typeface="Courier New" charset="0"/>
                <a:cs typeface="Courier New" charset="0"/>
              </a:rPr>
              <a:t>  mode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0644</a:t>
            </a:r>
            <a:r>
              <a:rPr lang="uk-UA"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r>
              <a:rPr lang="en-US" b="1" dirty="0" smtClean="0">
                <a:latin typeface="Courier New" charset="0"/>
                <a:ea typeface="Courier New" charset="0"/>
                <a:cs typeface="Courier New" charset="0"/>
              </a:rPr>
              <a:t>  owner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root</a:t>
            </a:r>
            <a:r>
              <a:rPr lang="uk-UA"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r>
              <a:rPr lang="en-US" b="1" dirty="0" smtClean="0">
                <a:latin typeface="Courier New" charset="0"/>
                <a:ea typeface="Courier New" charset="0"/>
                <a:cs typeface="Courier New" charset="0"/>
              </a:rPr>
              <a:t>  group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root</a:t>
            </a:r>
            <a:r>
              <a:rPr lang="uk-UA"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r>
              <a:rPr lang="en-US" b="1" dirty="0" smtClean="0">
                <a:latin typeface="Courier New" charset="0"/>
                <a:ea typeface="Courier New" charset="0"/>
                <a:cs typeface="Courier New" charset="0"/>
              </a:rPr>
              <a:t>end</a:t>
            </a:r>
            <a:endParaRPr lang="en-US" b="1" dirty="0">
              <a:latin typeface="Courier New" charset="0"/>
              <a:ea typeface="Courier New" charset="0"/>
              <a:cs typeface="Courier New" charset="0"/>
            </a:endParaRPr>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a:t>
            </a:r>
            <a:r>
              <a:rPr lang="en-US" sz="3700" b="1" dirty="0" err="1" smtClean="0"/>
              <a:t>setup.rb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26</a:t>
            </a:fld>
            <a:endParaRPr lang="en-US" dirty="0"/>
          </a:p>
        </p:txBody>
      </p:sp>
      <p:sp>
        <p:nvSpPr>
          <p:cNvPr id="13" name="TextBox 12"/>
          <p:cNvSpPr txBox="1"/>
          <p:nvPr/>
        </p:nvSpPr>
        <p:spPr bwMode="white">
          <a:xfrm>
            <a:off x="5397137" y="7278990"/>
            <a:ext cx="4819650" cy="1021082"/>
          </a:xfrm>
          <a:prstGeom prst="rect">
            <a:avLst/>
          </a:prstGeom>
        </p:spPr>
        <p:txBody>
          <a:bodyPr vert="horz" wrap="square" lIns="91440" tIns="91440" rIns="91440" bIns="91440" rtlCol="0">
            <a:normAutofit/>
          </a:bodyPr>
          <a:lstStyle/>
          <a:p>
            <a:pPr algn="ctr"/>
            <a:r>
              <a:rPr lang="en-US" sz="4000" b="1" dirty="0" smtClean="0">
                <a:solidFill>
                  <a:srgbClr val="FF0000"/>
                </a:solidFill>
              </a:rPr>
              <a:t>SAVE FILE</a:t>
            </a:r>
          </a:p>
        </p:txBody>
      </p:sp>
    </p:spTree>
    <p:extLst>
      <p:ext uri="{BB962C8B-B14F-4D97-AF65-F5344CB8AC3E}">
        <p14:creationId xmlns:p14="http://schemas.microsoft.com/office/powerpoint/2010/main" val="1443946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Rerun chef-client</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000" dirty="0"/>
              <a:t>Converging 2 resources</a:t>
            </a:r>
            <a:endParaRPr lang="en-GB" sz="2000" dirty="0"/>
          </a:p>
          <a:p>
            <a:r>
              <a:rPr lang="en-US" sz="2000" dirty="0"/>
              <a:t>Recipe: @</a:t>
            </a:r>
            <a:r>
              <a:rPr lang="en-US" sz="2000" dirty="0" err="1"/>
              <a:t>recipe_files</a:t>
            </a:r>
            <a:r>
              <a:rPr lang="en-US" sz="2000" dirty="0"/>
              <a:t>::/home/chef/</a:t>
            </a:r>
            <a:r>
              <a:rPr lang="en-US" sz="2000" dirty="0" err="1"/>
              <a:t>setup.rb</a:t>
            </a:r>
            <a:endParaRPr lang="en-GB" sz="2000" dirty="0"/>
          </a:p>
          <a:p>
            <a:r>
              <a:rPr lang="en-US" sz="2000" dirty="0"/>
              <a:t>  * </a:t>
            </a:r>
            <a:r>
              <a:rPr lang="en-US" sz="2000" dirty="0" err="1"/>
              <a:t>yum_package</a:t>
            </a:r>
            <a:r>
              <a:rPr lang="en-US" sz="2000" dirty="0"/>
              <a:t>[tree] action install (up to date)</a:t>
            </a:r>
            <a:endParaRPr lang="en-GB" sz="2000" dirty="0"/>
          </a:p>
          <a:p>
            <a:r>
              <a:rPr lang="en-US" sz="2000" dirty="0"/>
              <a:t>  * file[/</a:t>
            </a:r>
            <a:r>
              <a:rPr lang="en-US" sz="2000" dirty="0" err="1"/>
              <a:t>etc</a:t>
            </a:r>
            <a:r>
              <a:rPr lang="en-US" sz="2000" dirty="0"/>
              <a:t>/</a:t>
            </a:r>
            <a:r>
              <a:rPr lang="en-US" sz="2000" dirty="0" err="1"/>
              <a:t>motd</a:t>
            </a:r>
            <a:r>
              <a:rPr lang="en-US" sz="2000" dirty="0"/>
              <a:t>] action create</a:t>
            </a:r>
            <a:endParaRPr lang="en-GB" sz="2000" dirty="0"/>
          </a:p>
          <a:p>
            <a:r>
              <a:rPr lang="en-US" sz="2000" dirty="0"/>
              <a:t>    - change owner from 'root' to </a:t>
            </a:r>
            <a:r>
              <a:rPr lang="en-US" sz="2000" dirty="0" smtClean="0"/>
              <a:t>’root'</a:t>
            </a:r>
            <a:endParaRPr lang="en-GB" sz="2000" dirty="0"/>
          </a:p>
          <a:p>
            <a:r>
              <a:rPr lang="en-US" sz="2000" dirty="0"/>
              <a:t>    - change group from 'root' to </a:t>
            </a:r>
            <a:r>
              <a:rPr lang="en-US" sz="2000" dirty="0" smtClean="0"/>
              <a:t>’root'</a:t>
            </a:r>
            <a:endParaRPr lang="en-GB" sz="2000" dirty="0"/>
          </a:p>
          <a:p>
            <a:r>
              <a:rPr lang="en-US" sz="2000" dirty="0"/>
              <a:t> </a:t>
            </a:r>
            <a:endParaRPr lang="en-GB" sz="2000" dirty="0"/>
          </a:p>
          <a:p>
            <a:r>
              <a:rPr lang="en-US" sz="2000" dirty="0"/>
              <a:t>Running handlers:</a:t>
            </a:r>
            <a:endParaRPr lang="en-GB" sz="2000" dirty="0"/>
          </a:p>
          <a:p>
            <a:r>
              <a:rPr lang="en-US" sz="2000" dirty="0"/>
              <a:t>Running handlers complete</a:t>
            </a:r>
            <a:endParaRPr lang="en-GB" sz="2000" dirty="0"/>
          </a:p>
          <a:p>
            <a:r>
              <a:rPr lang="en-US" sz="2000" dirty="0"/>
              <a:t>Chef Client finished, 1/2 resources updated in 08 seconds</a:t>
            </a:r>
            <a:endParaRPr lang="en-GB" sz="2000" dirty="0"/>
          </a:p>
          <a:p>
            <a:endParaRPr lang="en-US" sz="2000"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121104" y="3987078"/>
            <a:ext cx="14417959" cy="8689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31592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t>
            </a:r>
            <a:r>
              <a:rPr lang="en-US" sz="3700" b="1" dirty="0" smtClean="0">
                <a:latin typeface="Courier New" panose="02070309020205020404" pitchFamily="49" charset="0"/>
                <a:cs typeface="Courier New" panose="02070309020205020404" pitchFamily="49" charset="0"/>
              </a:rPr>
              <a:t>-client</a:t>
            </a:r>
            <a:r>
              <a:rPr lang="en-US" sz="3700" dirty="0" smtClean="0"/>
              <a:t> </a:t>
            </a:r>
            <a:r>
              <a:rPr lang="en-US" sz="3700" dirty="0"/>
              <a:t>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339408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501949"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'nano</a:t>
              </a:r>
              <a:r>
                <a:rPr lang="en-US" sz="40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2101597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5" name="Content Placeholder 3"/>
          <p:cNvSpPr>
            <a:spLocks noGrp="1"/>
          </p:cNvSpPr>
          <p:nvPr>
            <p:ph type="subTitle" idx="1"/>
          </p:nvPr>
        </p:nvSpPr>
        <p:spPr>
          <a:xfrm>
            <a:off x="6453050" y="7071629"/>
            <a:ext cx="7534835" cy="83992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1026" name="Picture 2" descr="https://lh3.googleusercontent.com/kxA5aItHD545GQ76dy4zkyGbPTaENsUbEI_z8-XYu1R3BE6KSYmKyrCle7KQACDIF6Kl1KjwYmJP7IfTUjSLD5FesHQCVs9y5UNzP9halAvs8-0FCiOAE3CXo8AaFx4rwU33_UJxg3TPP3fJV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1865" y="2590800"/>
            <a:ext cx="5301186" cy="52492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58446" y="3829871"/>
            <a:ext cx="7589520" cy="2246769"/>
          </a:xfrm>
          <a:prstGeom prst="rect">
            <a:avLst/>
          </a:prstGeom>
        </p:spPr>
        <p:txBody>
          <a:bodyPr wrap="square">
            <a:spAutoFit/>
          </a:bodyPr>
          <a:lstStyle/>
          <a:p>
            <a:r>
              <a:rPr lang="en-US" sz="2800" dirty="0"/>
              <a:t>A resource is a statement of configuration policy. </a:t>
            </a:r>
          </a:p>
          <a:p>
            <a:endParaRPr lang="en-US" sz="2800" dirty="0"/>
          </a:p>
          <a:p>
            <a:r>
              <a:rPr lang="en-US" sz="2800" dirty="0"/>
              <a:t>D</a:t>
            </a:r>
            <a:r>
              <a:rPr lang="en-US" sz="2800" dirty="0" smtClean="0"/>
              <a:t>escribes </a:t>
            </a:r>
            <a:r>
              <a:rPr lang="en-US" sz="2800" dirty="0"/>
              <a:t>the desired state of an element of your </a:t>
            </a:r>
            <a:r>
              <a:rPr lang="en-US" sz="2800" dirty="0" smtClean="0"/>
              <a:t>infrastructure</a:t>
            </a:r>
            <a:endParaRPr lang="en-US" sz="2800" dirty="0"/>
          </a:p>
        </p:txBody>
      </p:sp>
    </p:spTree>
    <p:extLst>
      <p:ext uri="{BB962C8B-B14F-4D97-AF65-F5344CB8AC3E}">
        <p14:creationId xmlns:p14="http://schemas.microsoft.com/office/powerpoint/2010/main" val="69079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default actions</a:t>
            </a:r>
            <a:endParaRPr lang="en-US" dirty="0"/>
          </a:p>
        </p:txBody>
      </p:sp>
      <p:sp>
        <p:nvSpPr>
          <p:cNvPr id="3" name="Content Placeholder 2"/>
          <p:cNvSpPr>
            <a:spLocks noGrp="1"/>
          </p:cNvSpPr>
          <p:nvPr>
            <p:ph sz="quarter" idx="10"/>
          </p:nvPr>
        </p:nvSpPr>
        <p:spPr>
          <a:xfrm>
            <a:off x="1121104" y="2113748"/>
            <a:ext cx="14423693" cy="4247863"/>
          </a:xfrm>
        </p:spPr>
        <p:txBody>
          <a:bodyPr>
            <a:normAutofit fontScale="92500" lnSpcReduction="20000"/>
          </a:bodyPr>
          <a:lstStyle/>
          <a:p>
            <a:r>
              <a:rPr lang="en-US" b="1" dirty="0" smtClean="0">
                <a:latin typeface="Courier New" charset="0"/>
                <a:ea typeface="Courier New" charset="0"/>
                <a:cs typeface="Courier New" charset="0"/>
              </a:rPr>
              <a:t>package</a:t>
            </a:r>
            <a:r>
              <a:rPr lang="uk-UA" b="1" dirty="0">
                <a:latin typeface="Courier New" charset="0"/>
                <a:ea typeface="Courier New" charset="0"/>
                <a:cs typeface="Courier New" charset="0"/>
              </a:rPr>
              <a:t>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tree</a:t>
            </a:r>
            <a:r>
              <a:rPr lang="uk-UA"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file </a:t>
            </a:r>
            <a:r>
              <a:rPr lang="uk-UA" b="1" dirty="0">
                <a:latin typeface="Courier New" charset="0"/>
                <a:ea typeface="Courier New" charset="0"/>
                <a:cs typeface="Courier New" charset="0"/>
              </a:rPr>
              <a: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etc</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motd</a:t>
            </a:r>
            <a:r>
              <a:rPr lang="uk-UA" b="1" dirty="0">
                <a:latin typeface="Courier New" charset="0"/>
                <a:ea typeface="Courier New" charset="0"/>
                <a:cs typeface="Courier New" charset="0"/>
              </a:rPr>
              <a:t>'</a:t>
            </a:r>
            <a:r>
              <a:rPr lang="en-US" b="1" dirty="0">
                <a:latin typeface="Courier New" charset="0"/>
                <a:ea typeface="Courier New" charset="0"/>
                <a:cs typeface="Courier New" charset="0"/>
              </a:rPr>
              <a:t> do</a:t>
            </a:r>
          </a:p>
          <a:p>
            <a:r>
              <a:rPr lang="en-US" b="1" dirty="0">
                <a:latin typeface="Courier New" charset="0"/>
                <a:ea typeface="Courier New" charset="0"/>
                <a:cs typeface="Courier New" charset="0"/>
              </a:rPr>
              <a:t>  content </a:t>
            </a:r>
            <a:r>
              <a:rPr lang="uk-UA" b="1" dirty="0">
                <a:latin typeface="Courier New" charset="0"/>
                <a:ea typeface="Courier New" charset="0"/>
                <a:cs typeface="Courier New" charset="0"/>
              </a:rPr>
              <a:t>'</a:t>
            </a:r>
            <a:r>
              <a:rPr lang="en-US" b="1" dirty="0">
                <a:latin typeface="Courier New" charset="0"/>
                <a:ea typeface="Courier New" charset="0"/>
                <a:cs typeface="Courier New" charset="0"/>
              </a:rPr>
              <a:t>Property of [INSERT DESIRED TEXT</a:t>
            </a:r>
            <a:r>
              <a:rPr lang="en-US" b="1" dirty="0" smtClean="0">
                <a:latin typeface="Courier New" charset="0"/>
                <a:ea typeface="Courier New" charset="0"/>
                <a:cs typeface="Courier New" charset="0"/>
              </a:rPr>
              <a:t>]</a:t>
            </a:r>
            <a:r>
              <a:rPr lang="uk-UA" b="1" dirty="0" smtClean="0">
                <a:latin typeface="Courier New" charset="0"/>
                <a:ea typeface="Courier New" charset="0"/>
                <a:cs typeface="Courier New" charset="0"/>
              </a:rPr>
              <a:t>'</a:t>
            </a:r>
            <a:endParaRPr lang="en-US" b="1" dirty="0" smtClean="0">
              <a:latin typeface="Courier New" charset="0"/>
              <a:ea typeface="Courier New" charset="0"/>
              <a:cs typeface="Courier New" charset="0"/>
            </a:endParaRPr>
          </a:p>
          <a:p>
            <a:r>
              <a:rPr lang="en-US" b="1" dirty="0" smtClean="0">
                <a:latin typeface="Courier New" charset="0"/>
                <a:ea typeface="Courier New" charset="0"/>
                <a:cs typeface="Courier New" charset="0"/>
              </a:rPr>
              <a:t>  mode </a:t>
            </a:r>
            <a:r>
              <a:rPr lang="uk-UA" b="1" dirty="0">
                <a:latin typeface="Courier New" charset="0"/>
                <a:ea typeface="Courier New" charset="0"/>
                <a:cs typeface="Courier New" charset="0"/>
              </a:rPr>
              <a:t>'</a:t>
            </a:r>
            <a:r>
              <a:rPr lang="en-US" b="1" dirty="0">
                <a:latin typeface="Courier New" charset="0"/>
                <a:ea typeface="Courier New" charset="0"/>
                <a:cs typeface="Courier New" charset="0"/>
              </a:rPr>
              <a:t>0644</a:t>
            </a:r>
            <a:r>
              <a:rPr lang="uk-UA" b="1" dirty="0">
                <a:latin typeface="Courier New" charset="0"/>
                <a:ea typeface="Courier New" charset="0"/>
                <a:cs typeface="Courier New" charset="0"/>
              </a:rPr>
              <a:t>'</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owner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root</a:t>
            </a:r>
            <a:r>
              <a:rPr lang="uk-UA" b="1" dirty="0" smtClean="0">
                <a:latin typeface="Courier New" charset="0"/>
                <a:ea typeface="Courier New" charset="0"/>
                <a:cs typeface="Courier New" charset="0"/>
              </a:rPr>
              <a:t>'</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group </a:t>
            </a:r>
            <a:r>
              <a:rPr lang="uk-UA" b="1" dirty="0" smtClean="0">
                <a:latin typeface="Courier New" charset="0"/>
                <a:ea typeface="Courier New" charset="0"/>
                <a:cs typeface="Courier New" charset="0"/>
              </a:rPr>
              <a:t>'</a:t>
            </a:r>
            <a:r>
              <a:rPr lang="en-US" b="1" dirty="0" smtClean="0">
                <a:latin typeface="Courier New" charset="0"/>
                <a:ea typeface="Courier New" charset="0"/>
                <a:cs typeface="Courier New" charset="0"/>
              </a:rPr>
              <a:t>root</a:t>
            </a:r>
            <a:r>
              <a:rPr lang="uk-UA" b="1" dirty="0" smtClean="0">
                <a:latin typeface="Courier New" charset="0"/>
                <a:ea typeface="Courier New" charset="0"/>
                <a:cs typeface="Courier New" charset="0"/>
              </a:rPr>
              <a:t>'</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a:t>
            </a:r>
            <a:r>
              <a:rPr lang="en-US" sz="3700" b="1" dirty="0" err="1" smtClean="0"/>
              <a:t>setup.rb</a:t>
            </a:r>
            <a:endParaRPr lang="en-US" sz="3700" b="1" dirty="0"/>
          </a:p>
        </p:txBody>
      </p:sp>
      <p:sp>
        <p:nvSpPr>
          <p:cNvPr id="5" name="Content Placeholder 4"/>
          <p:cNvSpPr>
            <a:spLocks noGrp="1"/>
          </p:cNvSpPr>
          <p:nvPr>
            <p:ph sz="quarter" idx="12"/>
          </p:nvPr>
        </p:nvSpPr>
        <p:spPr>
          <a:xfrm>
            <a:off x="1121106" y="6583680"/>
            <a:ext cx="14423695" cy="1962912"/>
          </a:xfrm>
        </p:spPr>
        <p:txBody>
          <a:bodyPr/>
          <a:lstStyle/>
          <a:p>
            <a:r>
              <a:rPr lang="en-US" dirty="0" smtClean="0"/>
              <a:t>Default actions can be omitted</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1266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071384"/>
          </a:xfrm>
        </p:spPr>
        <p:txBody>
          <a:bodyPr>
            <a:normAutofit lnSpcReduction="100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58779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a:latin typeface="+mj-lt"/>
                <a:cs typeface="Courier New" panose="02070309020205020404" pitchFamily="49" charset="0"/>
              </a:rPr>
              <a:t>c</a:t>
            </a:r>
            <a:r>
              <a:rPr lang="en-US" smtClean="0">
                <a:latin typeface="+mj-lt"/>
                <a:cs typeface="Courier New" panose="02070309020205020404" pitchFamily="49" charset="0"/>
              </a:rPr>
              <a:t>hef-client</a:t>
            </a:r>
            <a:endParaRPr lang="en-US" dirty="0" smtClean="0">
              <a:latin typeface="+mj-lt"/>
              <a:cs typeface="Courier New" panose="02070309020205020404" pitchFamily="49" charset="0"/>
            </a:endParaRP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action :</a:t>
            </a:r>
            <a:r>
              <a:rPr lang="en-US" b="1" dirty="0" smtClean="0">
                <a:latin typeface="Courier New" panose="02070309020205020404" pitchFamily="49" charset="0"/>
                <a:cs typeface="Courier New" panose="02070309020205020404" pitchFamily="49" charset="0"/>
              </a:rPr>
              <a:t>create</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solidFill>
                  <a:srgbClr val="FF0000"/>
                </a:solidFill>
              </a:rPr>
              <a:t> </a:t>
            </a:r>
            <a:r>
              <a:rPr lang="en-US" sz="3200" dirty="0"/>
              <a:t>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963207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action :create</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solidFill>
                  <a:srgbClr val="FF0000"/>
                </a:solidFill>
              </a:rPr>
              <a:t> </a:t>
            </a:r>
            <a:r>
              <a:rPr lang="en-US" sz="3200" dirty="0"/>
              <a:t>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555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action :create</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solidFill>
                  <a:srgbClr val="FF0000"/>
                </a:solidFill>
              </a:rPr>
              <a:t> </a:t>
            </a:r>
            <a:r>
              <a:rPr lang="en-US" sz="3200" dirty="0"/>
              <a:t>with </a:t>
            </a:r>
            <a:r>
              <a:rPr lang="en-US" sz="3200" b="1" dirty="0">
                <a:solidFill>
                  <a:schemeClr val="accent6"/>
                </a:solidFill>
              </a:rPr>
              <a:t>ATTRIBUTES</a:t>
            </a:r>
          </a:p>
        </p:txBody>
      </p:sp>
      <p:sp>
        <p:nvSpPr>
          <p:cNvPr id="5" name="Footer Placeholder 4"/>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551685" y="4715080"/>
            <a:ext cx="4090086"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5839097" y="4715080"/>
            <a:ext cx="4807132" cy="2137460"/>
          </a:xfrm>
          <a:prstGeom prst="line">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9138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action :create</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p:txBody>
      </p:sp>
      <p:cxnSp>
        <p:nvCxnSpPr>
          <p:cNvPr id="10" name="Straight Connector 9"/>
          <p:cNvCxnSpPr/>
          <p:nvPr/>
        </p:nvCxnSpPr>
        <p:spPr>
          <a:xfrm>
            <a:off x="3639176" y="5232943"/>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99200" y="5232943"/>
            <a:ext cx="7548217" cy="1425685"/>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solidFill>
                  <a:srgbClr val="FF0000"/>
                </a:solidFill>
              </a:rPr>
              <a:t> </a:t>
            </a:r>
            <a:r>
              <a:rPr lang="en-US" sz="3200" dirty="0"/>
              <a:t>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3551685" y="4715080"/>
            <a:ext cx="411621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88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‘package’ resource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3" name="Text Placeholder 2"/>
          <p:cNvSpPr>
            <a:spLocks noGrp="1"/>
          </p:cNvSpPr>
          <p:nvPr>
            <p:ph type="body" sz="quarter" idx="12"/>
          </p:nvPr>
        </p:nvSpPr>
        <p:spPr>
          <a:xfrm>
            <a:off x="677333" y="1856201"/>
            <a:ext cx="14898624" cy="2518243"/>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smtClean="0">
                <a:latin typeface="Courier New" panose="02070309020205020404" pitchFamily="49" charset="0"/>
              </a:rPr>
              <a:t>' do</a:t>
            </a:r>
          </a:p>
          <a:p>
            <a:r>
              <a:rPr lang="en-US" b="1" dirty="0">
                <a:latin typeface="Courier New" panose="02070309020205020404" pitchFamily="49" charset="0"/>
              </a:rPr>
              <a:t> </a:t>
            </a:r>
            <a:r>
              <a:rPr lang="en-US" b="1" dirty="0" smtClean="0">
                <a:latin typeface="Courier New" panose="02070309020205020404" pitchFamily="49" charset="0"/>
              </a:rPr>
              <a:t>action :install</a:t>
            </a:r>
          </a:p>
          <a:p>
            <a:r>
              <a:rPr lang="en-US" b="1" dirty="0" smtClean="0">
                <a:latin typeface="Courier New" panose="02070309020205020404" pitchFamily="49" charset="0"/>
              </a:rPr>
              <a:t>end</a:t>
            </a:r>
            <a:endParaRPr lang="en-US" b="1" dirty="0">
              <a:latin typeface="Courier New" panose="02070309020205020404" pitchFamily="49" charset="0"/>
            </a:endParaRPr>
          </a:p>
          <a:p>
            <a:endParaRPr lang="en-US" dirty="0"/>
          </a:p>
        </p:txBody>
      </p:sp>
      <p:sp>
        <p:nvSpPr>
          <p:cNvPr id="13" name="Text Placeholder 4"/>
          <p:cNvSpPr txBox="1">
            <a:spLocks/>
          </p:cNvSpPr>
          <p:nvPr/>
        </p:nvSpPr>
        <p:spPr bwMode="white">
          <a:xfrm>
            <a:off x="677333" y="4769556"/>
            <a:ext cx="14898624" cy="232852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should be installed</a:t>
            </a:r>
            <a:r>
              <a:rPr lang="en-US" sz="3700" dirty="0"/>
              <a:t>.</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 </a:t>
            </a:r>
            <a:r>
              <a:rPr lang="en-US" dirty="0"/>
              <a:t>resource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should be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15156</TotalTime>
  <Words>2918</Words>
  <Application>Microsoft Macintosh PowerPoint</Application>
  <PresentationFormat>Custom</PresentationFormat>
  <Paragraphs>425</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Courier</vt:lpstr>
      <vt:lpstr>Courier New</vt:lpstr>
      <vt:lpstr>Gill Sans</vt:lpstr>
      <vt:lpstr>ＭＳ Ｐゴシック</vt:lpstr>
      <vt:lpstr>Wingdings</vt:lpstr>
      <vt:lpstr>Arial</vt:lpstr>
      <vt:lpstr>ChefDk3.2Template</vt:lpstr>
      <vt:lpstr>Chef Resources</vt:lpstr>
      <vt:lpstr>Objectives</vt:lpstr>
      <vt:lpstr>Resources</vt:lpstr>
      <vt:lpstr>Resource Definition</vt:lpstr>
      <vt:lpstr>Resource Definition</vt:lpstr>
      <vt:lpstr>Resource Definition</vt:lpstr>
      <vt:lpstr>Resource Definition</vt:lpstr>
      <vt:lpstr>Example: ‘package’ resource</vt:lpstr>
      <vt:lpstr>Example: ‘service’ resource</vt:lpstr>
      <vt:lpstr>Example: ‘file’ resource</vt:lpstr>
      <vt:lpstr>Example: ‘file’ resource</vt:lpstr>
      <vt:lpstr>Recipes</vt:lpstr>
      <vt:lpstr>Lab: Workstation Setup</vt:lpstr>
      <vt:lpstr>Lab: Is the node already in the desired state?</vt:lpstr>
      <vt:lpstr>Lab: Use Your Editor to Open the Recipe</vt:lpstr>
      <vt:lpstr>Lab: Final ‘setup.rb’ Recipe</vt:lpstr>
      <vt:lpstr>chef-client</vt:lpstr>
      <vt:lpstr>--local-mode</vt:lpstr>
      <vt:lpstr>Lab: Apply the Recipe File</vt:lpstr>
      <vt:lpstr>Lab: Is the node in the desired state?</vt:lpstr>
      <vt:lpstr>Lab: Setting Resource Attributes</vt:lpstr>
      <vt:lpstr>Lab: Final ‘setup.rb’ Recipe</vt:lpstr>
      <vt:lpstr>Lab: Rerun chef-client</vt:lpstr>
      <vt:lpstr>Test and Repair</vt:lpstr>
      <vt:lpstr>Test and Repair</vt:lpstr>
      <vt:lpstr>Lab: Final ‘setup.rb’ Recipe</vt:lpstr>
      <vt:lpstr>Lab: Rerun chef-client</vt:lpstr>
      <vt:lpstr>Test and Repair</vt:lpstr>
      <vt:lpstr>Test and Repair</vt:lpstr>
      <vt:lpstr>Remove default actions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1925</cp:revision>
  <cp:lastPrinted>2016-04-03T13:52:37Z</cp:lastPrinted>
  <dcterms:created xsi:type="dcterms:W3CDTF">2012-09-13T17:36:07Z</dcterms:created>
  <dcterms:modified xsi:type="dcterms:W3CDTF">2016-04-08T16:15:12Z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